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83BFF-7526-461D-93B3-2C3BCDDF681B}" v="24" dt="2024-01-10T20:20:17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6236" autoAdjust="0"/>
  </p:normalViewPr>
  <p:slideViewPr>
    <p:cSldViewPr snapToGrid="0">
      <p:cViewPr varScale="1">
        <p:scale>
          <a:sx n="73" d="100"/>
          <a:sy n="73" d="100"/>
        </p:scale>
        <p:origin x="20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 Schrandt" userId="bfe60d9998e30232" providerId="LiveId" clId="{DD683BFF-7526-461D-93B3-2C3BCDDF681B}"/>
    <pc:docChg chg="custSel addSld delSld modSld">
      <pc:chgData name="Suz Schrandt" userId="bfe60d9998e30232" providerId="LiveId" clId="{DD683BFF-7526-461D-93B3-2C3BCDDF681B}" dt="2024-01-27T05:32:59.721" v="420" actId="20577"/>
      <pc:docMkLst>
        <pc:docMk/>
      </pc:docMkLst>
      <pc:sldChg chg="modSp mod">
        <pc:chgData name="Suz Schrandt" userId="bfe60d9998e30232" providerId="LiveId" clId="{DD683BFF-7526-461D-93B3-2C3BCDDF681B}" dt="2024-01-27T05:32:59.721" v="420" actId="20577"/>
        <pc:sldMkLst>
          <pc:docMk/>
          <pc:sldMk cId="260352557" sldId="257"/>
        </pc:sldMkLst>
        <pc:spChg chg="mod">
          <ac:chgData name="Suz Schrandt" userId="bfe60d9998e30232" providerId="LiveId" clId="{DD683BFF-7526-461D-93B3-2C3BCDDF681B}" dt="2024-01-27T05:32:59.721" v="420" actId="20577"/>
          <ac:spMkLst>
            <pc:docMk/>
            <pc:sldMk cId="260352557" sldId="257"/>
            <ac:spMk id="2" creationId="{02B38A37-EB83-0ACA-6F69-FD2FCEE995F9}"/>
          </ac:spMkLst>
        </pc:spChg>
        <pc:graphicFrameChg chg="mod modGraphic">
          <ac:chgData name="Suz Schrandt" userId="bfe60d9998e30232" providerId="LiveId" clId="{DD683BFF-7526-461D-93B3-2C3BCDDF681B}" dt="2024-01-10T20:16:35.463" v="336" actId="1076"/>
          <ac:graphicFrameMkLst>
            <pc:docMk/>
            <pc:sldMk cId="260352557" sldId="257"/>
            <ac:graphicFrameMk id="11" creationId="{86693A16-233D-5C47-CCE2-093DE5AC3288}"/>
          </ac:graphicFrameMkLst>
        </pc:graphicFrameChg>
      </pc:sldChg>
      <pc:sldChg chg="del">
        <pc:chgData name="Suz Schrandt" userId="bfe60d9998e30232" providerId="LiveId" clId="{DD683BFF-7526-461D-93B3-2C3BCDDF681B}" dt="2024-01-10T20:20:00.306" v="393" actId="47"/>
        <pc:sldMkLst>
          <pc:docMk/>
          <pc:sldMk cId="135921617" sldId="258"/>
        </pc:sldMkLst>
      </pc:sldChg>
      <pc:sldChg chg="addSp modSp del mod">
        <pc:chgData name="Suz Schrandt" userId="bfe60d9998e30232" providerId="LiveId" clId="{DD683BFF-7526-461D-93B3-2C3BCDDF681B}" dt="2024-01-10T20:20:01.771" v="394" actId="47"/>
        <pc:sldMkLst>
          <pc:docMk/>
          <pc:sldMk cId="555930018" sldId="259"/>
        </pc:sldMkLst>
        <pc:spChg chg="add mod">
          <ac:chgData name="Suz Schrandt" userId="bfe60d9998e30232" providerId="LiveId" clId="{DD683BFF-7526-461D-93B3-2C3BCDDF681B}" dt="2024-01-10T17:57:02.190" v="248" actId="255"/>
          <ac:spMkLst>
            <pc:docMk/>
            <pc:sldMk cId="555930018" sldId="259"/>
            <ac:spMk id="3" creationId="{F64911E3-01FA-30DF-154F-D467245EE52A}"/>
          </ac:spMkLst>
        </pc:spChg>
        <pc:graphicFrameChg chg="modGraphic">
          <ac:chgData name="Suz Schrandt" userId="bfe60d9998e30232" providerId="LiveId" clId="{DD683BFF-7526-461D-93B3-2C3BCDDF681B}" dt="2024-01-10T17:57:22.983" v="250" actId="122"/>
          <ac:graphicFrameMkLst>
            <pc:docMk/>
            <pc:sldMk cId="555930018" sldId="259"/>
            <ac:graphicFrameMk id="11" creationId="{86693A16-233D-5C47-CCE2-093DE5AC3288}"/>
          </ac:graphicFrameMkLst>
        </pc:graphicFrameChg>
      </pc:sldChg>
      <pc:sldChg chg="addSp modSp add mod">
        <pc:chgData name="Suz Schrandt" userId="bfe60d9998e30232" providerId="LiveId" clId="{DD683BFF-7526-461D-93B3-2C3BCDDF681B}" dt="2024-01-22T22:59:43.986" v="409" actId="1076"/>
        <pc:sldMkLst>
          <pc:docMk/>
          <pc:sldMk cId="1721861218" sldId="260"/>
        </pc:sldMkLst>
        <pc:spChg chg="add mod">
          <ac:chgData name="Suz Schrandt" userId="bfe60d9998e30232" providerId="LiveId" clId="{DD683BFF-7526-461D-93B3-2C3BCDDF681B}" dt="2024-01-22T22:59:43.986" v="409" actId="1076"/>
          <ac:spMkLst>
            <pc:docMk/>
            <pc:sldMk cId="1721861218" sldId="260"/>
            <ac:spMk id="3" creationId="{17E3E334-CF42-11E0-436A-08769541701B}"/>
          </ac:spMkLst>
        </pc:spChg>
        <pc:graphicFrameChg chg="mod modGraphic">
          <ac:chgData name="Suz Schrandt" userId="bfe60d9998e30232" providerId="LiveId" clId="{DD683BFF-7526-461D-93B3-2C3BCDDF681B}" dt="2024-01-22T22:59:33.155" v="408" actId="20577"/>
          <ac:graphicFrameMkLst>
            <pc:docMk/>
            <pc:sldMk cId="1721861218" sldId="260"/>
            <ac:graphicFrameMk id="11" creationId="{86693A16-233D-5C47-CCE2-093DE5AC328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6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0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9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6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2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F45060-C440-1736-BD6B-78F8C263E10A}"/>
              </a:ext>
            </a:extLst>
          </p:cNvPr>
          <p:cNvSpPr/>
          <p:nvPr/>
        </p:nvSpPr>
        <p:spPr>
          <a:xfrm>
            <a:off x="-1" y="9483003"/>
            <a:ext cx="6020905" cy="5753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E368F-DB0E-3189-4983-DE234611A8DE}"/>
              </a:ext>
            </a:extLst>
          </p:cNvPr>
          <p:cNvSpPr/>
          <p:nvPr/>
        </p:nvSpPr>
        <p:spPr>
          <a:xfrm>
            <a:off x="0" y="9483003"/>
            <a:ext cx="5943600" cy="575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554E59-11C0-2252-A6B1-D72E26742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4" r="3709" b="6671"/>
          <a:stretch/>
        </p:blipFill>
        <p:spPr>
          <a:xfrm>
            <a:off x="5943600" y="9483003"/>
            <a:ext cx="1828800" cy="5753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F87C49-D326-39D3-9E9D-68D3EDD95614}"/>
              </a:ext>
            </a:extLst>
          </p:cNvPr>
          <p:cNvSpPr txBox="1"/>
          <p:nvPr/>
        </p:nvSpPr>
        <p:spPr>
          <a:xfrm>
            <a:off x="388730" y="9539868"/>
            <a:ext cx="52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was funded by the Gordon and Betty Moore Foundation as part of The Leapfrog Groups’s Recognizing Excellence in Diagnosis Initiative.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B38A37-EB83-0ACA-6F69-FD2FCEE995F9}"/>
              </a:ext>
            </a:extLst>
          </p:cNvPr>
          <p:cNvSpPr txBox="1"/>
          <p:nvPr/>
        </p:nvSpPr>
        <p:spPr>
          <a:xfrm>
            <a:off x="1244600" y="649961"/>
            <a:ext cx="528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 Toolkit for Exploring Diagnostic Quality</a:t>
            </a:r>
          </a:p>
          <a:p>
            <a:pPr algn="ctr"/>
            <a:r>
              <a:rPr lang="en-US" sz="2000" b="1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If? Template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693A16-233D-5C47-CCE2-093DE5AC3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481372"/>
              </p:ext>
            </p:extLst>
          </p:nvPr>
        </p:nvGraphicFramePr>
        <p:xfrm>
          <a:off x="565547" y="1614022"/>
          <a:ext cx="6641306" cy="76951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86659">
                  <a:extLst>
                    <a:ext uri="{9D8B030D-6E8A-4147-A177-3AD203B41FA5}">
                      <a16:colId xmlns:a16="http://schemas.microsoft.com/office/drawing/2014/main" val="2884449235"/>
                    </a:ext>
                  </a:extLst>
                </a:gridCol>
                <a:gridCol w="4254647">
                  <a:extLst>
                    <a:ext uri="{9D8B030D-6E8A-4147-A177-3AD203B41FA5}">
                      <a16:colId xmlns:a16="http://schemas.microsoft.com/office/drawing/2014/main" val="3271625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Section and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Your/Your Loved One’s Experiences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153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Introduction</a:t>
                      </a:r>
                    </a:p>
                    <a:p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Age, gender, other demographic characteristics of patient</a:t>
                      </a: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8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long had symptoms been going on and what were they?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had been going on up to the point that this diagnostic error occurred?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were the healthcare interactions up to now?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91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happened when you arrived at the point of care?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clinical information do you have from that time?</a:t>
                      </a:r>
                    </a:p>
                    <a:p>
                      <a:pPr marL="56007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Vital signs?</a:t>
                      </a:r>
                    </a:p>
                    <a:p>
                      <a:pPr marL="56007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Major symptoms?</a:t>
                      </a:r>
                    </a:p>
                    <a:p>
                      <a:pPr marL="56007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History that you reported?</a:t>
                      </a:r>
                    </a:p>
                    <a:p>
                      <a:pPr marL="56007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Anything else you can recall?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590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Hospital Course/Course of Care or Treatment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Tests or exams given?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Any provisional diagnoses suggested to you?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Any courses of treatment offered to you?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292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5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F45060-C440-1736-BD6B-78F8C263E10A}"/>
              </a:ext>
            </a:extLst>
          </p:cNvPr>
          <p:cNvSpPr/>
          <p:nvPr/>
        </p:nvSpPr>
        <p:spPr>
          <a:xfrm>
            <a:off x="-1" y="9483003"/>
            <a:ext cx="6020905" cy="5753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E368F-DB0E-3189-4983-DE234611A8DE}"/>
              </a:ext>
            </a:extLst>
          </p:cNvPr>
          <p:cNvSpPr/>
          <p:nvPr/>
        </p:nvSpPr>
        <p:spPr>
          <a:xfrm>
            <a:off x="0" y="9483003"/>
            <a:ext cx="5943600" cy="575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554E59-11C0-2252-A6B1-D72E26742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4" r="3709" b="6671"/>
          <a:stretch/>
        </p:blipFill>
        <p:spPr>
          <a:xfrm>
            <a:off x="5943600" y="9483003"/>
            <a:ext cx="1828800" cy="5753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F87C49-D326-39D3-9E9D-68D3EDD95614}"/>
              </a:ext>
            </a:extLst>
          </p:cNvPr>
          <p:cNvSpPr txBox="1"/>
          <p:nvPr/>
        </p:nvSpPr>
        <p:spPr>
          <a:xfrm>
            <a:off x="388730" y="9539868"/>
            <a:ext cx="52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was funded by the Gordon and Betty Moore Foundation as part of The Leapfrog Groups’s Recognizing Excellence in Diagnosis Initiative.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B38A37-EB83-0ACA-6F69-FD2FCEE995F9}"/>
              </a:ext>
            </a:extLst>
          </p:cNvPr>
          <p:cNvSpPr txBox="1"/>
          <p:nvPr/>
        </p:nvSpPr>
        <p:spPr>
          <a:xfrm>
            <a:off x="1244600" y="649961"/>
            <a:ext cx="528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 Toolkit for Exploring Diagnostic Quality and Safety</a:t>
            </a:r>
          </a:p>
          <a:p>
            <a:pPr algn="ctr"/>
            <a:r>
              <a:rPr lang="en-US" sz="2000" b="1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If? Template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693A16-233D-5C47-CCE2-093DE5AC3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928992"/>
              </p:ext>
            </p:extLst>
          </p:nvPr>
        </p:nvGraphicFramePr>
        <p:xfrm>
          <a:off x="565547" y="1614022"/>
          <a:ext cx="6641306" cy="76403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86659">
                  <a:extLst>
                    <a:ext uri="{9D8B030D-6E8A-4147-A177-3AD203B41FA5}">
                      <a16:colId xmlns:a16="http://schemas.microsoft.com/office/drawing/2014/main" val="2884449235"/>
                    </a:ext>
                  </a:extLst>
                </a:gridCol>
                <a:gridCol w="4254647">
                  <a:extLst>
                    <a:ext uri="{9D8B030D-6E8A-4147-A177-3AD203B41FA5}">
                      <a16:colId xmlns:a16="http://schemas.microsoft.com/office/drawing/2014/main" val="3271625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Section and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Your/Your Loved One’s Experiences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153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Ultimate (Correct) Diagnosis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was it?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 found it/identified it?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damage, harm, or tragic outcome resulted?</a:t>
                      </a: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8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Discussion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Provide a few clinical details about the ultimate diagnosis, perhaps including statistics or other insight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Include any details you or family members noted as unusual or worrisome during the course of care/treatment </a:t>
                      </a: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91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u="sng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Ifs (Teaching Points or Opportunities to Improve)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were the breakdowns that, had they not happened, or happened differently, the error or resulting harm could have been avoided—the “What Ifs”?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can be learned from your case?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do you want practicing clinicians/hospitals/other stakeholders to take away from what happened to you?</a:t>
                      </a:r>
                    </a:p>
                    <a:p>
                      <a:endParaRPr lang="en-US" sz="120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5903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7E3E334-CF42-11E0-436A-08769541701B}"/>
              </a:ext>
            </a:extLst>
          </p:cNvPr>
          <p:cNvSpPr txBox="1"/>
          <p:nvPr/>
        </p:nvSpPr>
        <p:spPr>
          <a:xfrm>
            <a:off x="6858000" y="9230173"/>
            <a:ext cx="1236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 2</a:t>
            </a:r>
          </a:p>
        </p:txBody>
      </p:sp>
    </p:spTree>
    <p:extLst>
      <p:ext uri="{BB962C8B-B14F-4D97-AF65-F5344CB8AC3E}">
        <p14:creationId xmlns:p14="http://schemas.microsoft.com/office/powerpoint/2010/main" val="1721861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BFE9F8E814B9458E004ABC1F0CC3C9" ma:contentTypeVersion="21" ma:contentTypeDescription="Create a new document." ma:contentTypeScope="" ma:versionID="45d391323c2dec7834a5e60de615d738">
  <xsd:schema xmlns:xsd="http://www.w3.org/2001/XMLSchema" xmlns:xs="http://www.w3.org/2001/XMLSchema" xmlns:p="http://schemas.microsoft.com/office/2006/metadata/properties" xmlns:ns2="2647b5e8-e984-43ae-bdd2-00b2faccf1d1" xmlns:ns3="c3ea5a7f-0794-451b-8053-72eb42be1c2d" targetNamespace="http://schemas.microsoft.com/office/2006/metadata/properties" ma:root="true" ma:fieldsID="6ebc8c34971e862c04a410f877f54d9b" ns2:_="" ns3:_="">
    <xsd:import namespace="2647b5e8-e984-43ae-bdd2-00b2faccf1d1"/>
    <xsd:import namespace="c3ea5a7f-0794-451b-8053-72eb42be1c2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Date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  <xsd:element ref="ns3:Mem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7b5e8-e984-43ae-bdd2-00b2faccf1d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2799136a-fe62-4499-90af-c73bc3fef729}" ma:internalName="TaxCatchAll" ma:showField="CatchAllData" ma:web="2647b5e8-e984-43ae-bdd2-00b2faccf1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ea5a7f-0794-451b-8053-72eb42be1c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3" nillable="true" ma:displayName="Date" ma:format="DateOnly" ma:internalName="Date">
      <xsd:simpleType>
        <xsd:restriction base="dms:DateTim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17e3171-58b2-4d53-84aa-4c22be8b0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mo" ma:index="27" nillable="true" ma:displayName="Memo" ma:format="Dropdown" ma:internalName="Mem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47b5e8-e984-43ae-bdd2-00b2faccf1d1" xsi:nil="true"/>
    <Memo xmlns="c3ea5a7f-0794-451b-8053-72eb42be1c2d" xsi:nil="true"/>
    <Date xmlns="c3ea5a7f-0794-451b-8053-72eb42be1c2d" xsi:nil="true"/>
    <lcf76f155ced4ddcb4097134ff3c332f xmlns="c3ea5a7f-0794-451b-8053-72eb42be1c2d">
      <Terms xmlns="http://schemas.microsoft.com/office/infopath/2007/PartnerControls"/>
    </lcf76f155ced4ddcb4097134ff3c332f>
    <_dlc_DocId xmlns="2647b5e8-e984-43ae-bdd2-00b2faccf1d1">YU52FPMFMMT7-1977900663-319850</_dlc_DocId>
    <_dlc_DocIdUrl xmlns="2647b5e8-e984-43ae-bdd2-00b2faccf1d1">
      <Url>https://leapfroggroup2.sharepoint.com/sites/TheLeapfrogGroup/_layouts/15/DocIdRedir.aspx?ID=YU52FPMFMMT7-1977900663-319850</Url>
      <Description>YU52FPMFMMT7-1977900663-319850</Description>
    </_dlc_DocIdUrl>
  </documentManagement>
</p:properties>
</file>

<file path=customXml/itemProps1.xml><?xml version="1.0" encoding="utf-8"?>
<ds:datastoreItem xmlns:ds="http://schemas.openxmlformats.org/officeDocument/2006/customXml" ds:itemID="{AC78C83F-750F-496B-84B4-E816FB201B8D}"/>
</file>

<file path=customXml/itemProps2.xml><?xml version="1.0" encoding="utf-8"?>
<ds:datastoreItem xmlns:ds="http://schemas.openxmlformats.org/officeDocument/2006/customXml" ds:itemID="{01E991C6-A667-4C02-9F84-C047DEB854D5}"/>
</file>

<file path=customXml/itemProps3.xml><?xml version="1.0" encoding="utf-8"?>
<ds:datastoreItem xmlns:ds="http://schemas.openxmlformats.org/officeDocument/2006/customXml" ds:itemID="{5C51F130-F540-4E78-8D62-41F87F93934F}"/>
</file>

<file path=customXml/itemProps4.xml><?xml version="1.0" encoding="utf-8"?>
<ds:datastoreItem xmlns:ds="http://schemas.openxmlformats.org/officeDocument/2006/customXml" ds:itemID="{4E52B765-CB88-4A15-ACFF-D5A713E1C7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332</Words>
  <Application>Microsoft Office PowerPoint</Application>
  <PresentationFormat>Custom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 Schrandt</dc:creator>
  <cp:lastModifiedBy>Suz Schrandt</cp:lastModifiedBy>
  <cp:revision>2</cp:revision>
  <dcterms:created xsi:type="dcterms:W3CDTF">2024-01-10T17:26:18Z</dcterms:created>
  <dcterms:modified xsi:type="dcterms:W3CDTF">2024-01-27T05:33:10Z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0x0101009FBFE9F8E814B9458E004ABC1F0CC3C9</vt:lpwstr>
  </property>
  <property fmtid="{D5CDD505-2E9C-101B-9397-08002B2CF9AE}" pid="3" name="_dlc_DocIdItemGuid">
    <vt:lpwstr>d59bc703-380b-438d-b9c8-bce510ae3616</vt:lpwstr>
  </property>
</Properties>
</file>