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14" r:id="rId4"/>
    <p:sldMasterId id="214748371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6858000" cx="9144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ustomXml" Target="../customXml/item1.xml"/><Relationship Id="rId21" Type="http://schemas.openxmlformats.org/officeDocument/2006/relationships/slide" Target="slides/slide15.xml"/><Relationship Id="rId3" Type="http://schemas.openxmlformats.org/officeDocument/2006/relationships/presProps" Target="presProps.xml"/><Relationship Id="rId25" Type="http://schemas.openxmlformats.org/officeDocument/2006/relationships/font" Target="fonts/Roboto-boldItalic.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0" Type="http://schemas.openxmlformats.org/officeDocument/2006/relationships/slide" Target="slides/slide14.xml"/><Relationship Id="rId2" Type="http://schemas.openxmlformats.org/officeDocument/2006/relationships/viewProps" Target="viewProps.xml"/><Relationship Id="rId16" Type="http://schemas.openxmlformats.org/officeDocument/2006/relationships/slide" Target="slides/slide10.xml"/><Relationship Id="rId29" Type="http://schemas.openxmlformats.org/officeDocument/2006/relationships/customXml" Target="../customXml/item4.xml"/><Relationship Id="rId24" Type="http://schemas.openxmlformats.org/officeDocument/2006/relationships/font" Target="fonts/Roboto-italic.fntdata"/><Relationship Id="rId1" Type="http://schemas.openxmlformats.org/officeDocument/2006/relationships/theme" Target="theme/theme2.xml"/><Relationship Id="rId6" Type="http://schemas.openxmlformats.org/officeDocument/2006/relationships/notesMaster" Target="notesMasters/notesMaster1.xml"/><Relationship Id="rId11" Type="http://schemas.openxmlformats.org/officeDocument/2006/relationships/slide" Target="slides/slide5.xml"/><Relationship Id="rId23" Type="http://schemas.openxmlformats.org/officeDocument/2006/relationships/font" Target="fonts/Roboto-bold.fntdata"/><Relationship Id="rId5" Type="http://schemas.openxmlformats.org/officeDocument/2006/relationships/slideMaster" Target="slideMasters/slideMaster2.xml"/><Relationship Id="rId15" Type="http://schemas.openxmlformats.org/officeDocument/2006/relationships/slide" Target="slides/slide9.xml"/><Relationship Id="rId28" Type="http://schemas.openxmlformats.org/officeDocument/2006/relationships/customXml" Target="../customXml/item3.xml"/><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font" Target="fonts/Roboto-regular.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5e1e19463b_0_1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5e1e19463b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This part of section 3 is and Introduction to Diagnostic Error.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5e62a722e4_0_1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5e62a722e4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This first page is focused on preparing for medical appointments; as you can see, information is broken into several sections, and the idea is to spend time gathering and entering the information before your clinic visit.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of the most important suggestions in the toolkit is the list of questions at the bottom of this page; these are ideas for questions patients/families may want to ask in a visit—and again, this toolkit was developed by people who have experienced problems with getting the right diagnosis, so these questions were informed by those experiences.</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Maybe most important—what is my diagnosis?</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What makes the clinical team think that is the most likely diagnosis?</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Is there more information I can access about the diagnosis?</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Are there more tests or any treatment I need—and can you explain those to me?</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Are there any risks to these tests or treatment?  What would happen if I did not follow up with these tests or treatments?  Would that be harmful to me?</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When do I need to follow up with you and how do I do that?</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 sz="1200">
                <a:solidFill>
                  <a:schemeClr val="dk1"/>
                </a:solidFill>
                <a:latin typeface="Calibri"/>
                <a:ea typeface="Calibri"/>
                <a:cs typeface="Calibri"/>
                <a:sym typeface="Calibri"/>
              </a:rPr>
              <a:t>o   What should I do if my symptoms change or get worse?</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Any questions or comments before we move to the next page?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Allow 2-3 minutes for questions or discussion.</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5e62a722e4_0_1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5e62a722e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Next we have a page that helps someone think through their symptoms and make careful notes about what has been going on with their health.  It has a diagram of the body to allow you to note the location of symptoms; it asks questions about pain, type of pain, and severity of pain, and any ongoing treatments for symptoms.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Any questions or comments before we move to the next page?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Allow 2-3 minutes for questions or discussion.</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5e62a722e4_0_1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5e62a722e4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As you can see, this page focuses on medication; this may seem strange at first, but when a person and their medical team is trying to get to the bottom of a medical issue, having a complete picture of all the possible issues is very helpful.  Perhaps the symptoms a person is experiencing are related to a medication they are taking. Or a medication they have stopped taking.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Any questions or comments before we move 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Allow 2-3 minutes for questions or discussion.</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5e62a722e4_0_1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5e62a722e4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And lastly, this page is focused on what happens next.  This is a place to capture all of the information that was discussed or provided during an appointment, including any instructions for tests or medications.  As you’ve seen now in a few of these sections, diagnosis truly is a process, and so it is important that any needed follow-up happens, including additional appointments, tests or consultations with other clinicians.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This page covers not only what needs to happen in terms of clinical follow-ups like testing or appointments, but any changes that need to happen at home.  Are you supposed to monitor your symptoms?  Change any behaviors—like increase or decrease activity?  Change any medications?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This is just one such tool, but others exist as well, and those can be found in the supplemental materials available at the end of the toolkit.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5e62a70410_0_3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5e62a70410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Let’s take a minute to review everything we’ve just covered and shared.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We began by discussing the definition of diagnostic error and hearing stories of families affected from missed and delayed diagnosis.  We then learned the most recent data about the frequency and prevalence of diagnostic errors, and reviewed the five Key Drivers to support diagnostic quality.  Lastly, we reviewed a tool for diagnostic quality that is focused on patients and families—the SIDM Patient’s Toolkit for Diagnosis.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95c7461080_0_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95c746108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Thank you so much for your time and participation—this was a great and productive discussion!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In the next sections of the toolkit, we will be moving from the big picture of diagnostic quality and safety, to a more specific look at diagnosis at the individual level, and how we can learn from both successful and unsuccessful diagnostic experiences.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e62a722e4_0_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5e62a722e4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In the last section, we learned all about the process of diagnosis and what can help diagnosis to be accurate and timely; now we’re going to shift gears and talk about what happens when that process goes wrong.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Let’s start with the basic definition of a diagnostic error.  This definition came from the Leapfrog and Society to Improve Diagnosis in Medicine’s Recognizing Diagnostic Excellence Project which explains that diagnostic error is an event where one or both of the following occurred, with harm or high potential of harm to the patient: Delayed, wrong, or missed diagnosis: At least one missed opportunity to pursue or identify an accurate and timely diagnosis based on the information that existed at that time and/or Diagnosis is not communicated to the patient: Accurate diagnosis was available but was not effectively communicated to the patient or family.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pause for a minute…first, any questions about this definition?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Allow 2-3 minutes for questions or discussion.</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Does anyone have examples or experiences with diagnostic error they want to share—these could be your own or those of your loved ones?  Please avoid using the names of any providers or hospitals/institutions where the errors occurred.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Allow 2-3 minutes for discussion.</a:t>
            </a:r>
            <a:endParaRPr sz="1200" u="sng">
              <a:solidFill>
                <a:schemeClr val="dk1"/>
              </a:solidFill>
              <a:latin typeface="Calibri"/>
              <a:ea typeface="Calibri"/>
              <a:cs typeface="Calibri"/>
              <a:sym typeface="Calibri"/>
            </a:endParaRPr>
          </a:p>
          <a:p>
            <a:pPr indent="12700" lvl="0" marL="22860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9c28227299_1_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29c28227299_1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way to learn about diagnostic error is to start by thinking about what makes a diagnosis “good”, and then flip those qualities.  A simple way to think about a “good” diagnosis is that it was accurate (it needs to be the right diagnosis), timely (it should be identified as soon as possible), and communicated in a way the patient and family can understand. Even if a diagnosis is accurate and timely, if it is not communicated to the patient or family in a way they can understand and take action, the patient can still be harmed.</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5e62a722e4_0_1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5e62a722e4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spend a little more time on each of these pieces by learning from some of the patient stories in the Society to Improve Diagnosis in Medicine’s Patient StoryBank.  This is a resource for patients or family members to share their diagnostic error story so that others can learn from their experiences and use them as teaching tools.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Julia Berg’s story is an example of how important the accuracy of the diagnosis is.  She was a perfectly healthy 15 year-old, who began to feel under the weather, experiencing a sore throat, lethargy, and a fever.  Initially diagnosed with and treated for a kidney infection, a few days later she was diagnosed with a gallbladder infection, placed on a liquid diet, and scheduled for surgery but low platelet counts meant the surgery kept getting pushed back.  Throughout their time in the hospital Dan and his wife noted how many clinicians seemed puzzled by the diagnosis in such a healthy and fit young woman.  Eventually the surgery occurred as planned, but four hours after the surgery, Julia coded and died—from complications of an undiagnosed case of mononucleosis—or, mono.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Julia’s parents, Dan Berg and Welcome Jerde became very active in diagnostic quality after the loss of Julia, including using Julia’s story as a teaching tool for students at their local medical school and hosting educational events in her honor.  Dan is also very active as a volunteer with SIDM.</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5e62a722e4_0_6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5e62a722e4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Susie Becken lost her son Chad to a delay in diagnosis of his colorectal cancer.</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Chad sought care for an array of worrisome symptoms including low back pain, fatigue, and weight loss.  He was seen by a number of clinicians, some of whom ran tests, but none of them provided answers.  By the time Chad, who was 36 years old, was advised to get a colonoscopy, it was too late.   He was diagnosed with stage 4 colorectal cancer, and the tumor had penetrated the pelvic wall making removal of the tumor impossible.  Chad did undergo treatment for several months, but tragically died at the age of 37.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After the loss of Chad, Susie became very active in the patient safety movement, serving on her local Patient and Family Advisory Council, and partnering with SIDM on a number of diagnostic quality projects.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5e62a722e4_0_6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5e62a722e4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And lastly, Steven Coffee II’s rare metabolic disorder was not explained to his family.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Col. Steven Coffee's son was born premature, with low glucose and high bilirubin levels, and an issue with throwing up milk, but he and his wife were assured these things were not too alarming given that he was premature.  Within a month of his birth however, he was diagnosed with galactosemia, a rare metabolic disorder that makes someone unable to process galactose—a component of milk.  Despite being told that the baby had the condition, the family was not made aware what the condition was or how to manage it.  Ultimately, complications of the condition caused the baby to develop fulminant liver failure and require a liver transplant.  Now a healthy young man, these severe complications could have been avoided with clearer and more accessible information about the diagnosis.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After his son’s experience, Col. Coffee became a very vocal patient advocate, serving as a member of his nearby PFAC, partnering with SIDM on a number of projects, and co-founding with several other advocates Patients for Patient Safety, US, an affiliation of the World Health Organization.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Does anyone have any questions or comments about these stories?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Allow 2-3 minutes for questions or discussion.</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5e62a722e4_0_1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5e62a722e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02000"/>
              </a:lnSpc>
              <a:spcBef>
                <a:spcPts val="0"/>
              </a:spcBef>
              <a:spcAft>
                <a:spcPts val="0"/>
              </a:spcAft>
              <a:buNone/>
            </a:pPr>
            <a:r>
              <a:rPr lang="en" sz="1200">
                <a:solidFill>
                  <a:schemeClr val="dk1"/>
                </a:solidFill>
                <a:latin typeface="Calibri"/>
                <a:ea typeface="Calibri"/>
                <a:cs typeface="Calibri"/>
                <a:sym typeface="Calibri"/>
              </a:rPr>
              <a:t>O This slide provides some of the most recent facts and figures on the diagnostic errors in the United States. As you can see, 1 in 20 patients will experience a diagnostic error in the outpatient setting each year, and among all of the types of medical errors, patients and families report diagnostic errors more than other types of errors. </a:t>
            </a:r>
            <a:endParaRPr sz="1200">
              <a:solidFill>
                <a:schemeClr val="dk1"/>
              </a:solidFill>
              <a:latin typeface="Calibri"/>
              <a:ea typeface="Calibri"/>
              <a:cs typeface="Calibri"/>
              <a:sym typeface="Calibri"/>
            </a:endParaRPr>
          </a:p>
          <a:p>
            <a:pPr indent="0" lvl="0" marL="12700" rtl="0" algn="l">
              <a:lnSpc>
                <a:spcPct val="102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Across all types of care—including care provided in the hospital—as many as 795,000 people are made permanently disabled or die due to diagnostic errors each year, and diagnostic errors are estimated to cost over $100 Billion annually.</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5e62a70783_0_3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5e62a70783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02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As we learned in the last section, there are a number of things that hospitals and clinicians do to support accurate and timely diagnosis; this is the diagram we reviewed that outlines five “key drivers” for diagnostic quality and safety. As you think about the examples we’ve worked through, which of these drivers do you think may have broken down?</a:t>
            </a:r>
            <a:endParaRPr sz="1200">
              <a:solidFill>
                <a:schemeClr val="dk1"/>
              </a:solidFill>
              <a:latin typeface="Calibri"/>
              <a:ea typeface="Calibri"/>
              <a:cs typeface="Calibri"/>
              <a:sym typeface="Calibri"/>
            </a:endParaRPr>
          </a:p>
          <a:p>
            <a:pPr indent="0" lvl="0" marL="12700" rtl="0" algn="l">
              <a:lnSpc>
                <a:spcPct val="102000"/>
              </a:lnSpc>
              <a:spcBef>
                <a:spcPts val="130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Allow for a few minutes of discussion before moving to the text below and then on</a:t>
            </a:r>
            <a:r>
              <a:rPr lang="en" sz="1200">
                <a:solidFill>
                  <a:schemeClr val="dk1"/>
                </a:solidFill>
                <a:latin typeface="Calibri"/>
                <a:ea typeface="Calibri"/>
                <a:cs typeface="Calibri"/>
                <a:sym typeface="Calibri"/>
              </a:rPr>
              <a:t> </a:t>
            </a:r>
            <a:r>
              <a:rPr lang="en" sz="1200" u="sng">
                <a:solidFill>
                  <a:schemeClr val="dk1"/>
                </a:solidFill>
                <a:latin typeface="Calibri"/>
                <a:ea typeface="Calibri"/>
                <a:cs typeface="Calibri"/>
                <a:sym typeface="Calibri"/>
              </a:rPr>
              <a:t>to the next slide.</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5e62a722e4_0_1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5e62a722e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There are also resources to help patients and families through the diagnostic process, helping them prepare for appointments, track symptoms, and try to best navigate what may be a complicated process.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of these resources was created by patients on the Patient Engagement Committee of the Society to Improve Diagnosis in Medicine, called the Patient’s Toolkit for Diagnosis—these patients had experiences with diagnostic errors themselves.  This toolkit is accessible on SIDM’s website and we’ll go through it together over the next few pages.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This first page, as you can see, is the instructions for how to use the toolkit.  It explains that the toolkit should be filled out prior to a visit, to help the patient best partner in their care, provide the most relevant and important information to the clinical team, and keep track of what happens during and after the visit.</a:t>
            </a:r>
            <a:endParaRPr sz="1200">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2"/>
          <p:cNvSpPr txBox="1"/>
          <p:nvPr>
            <p:ph type="ctrTitle"/>
          </p:nvPr>
        </p:nvSpPr>
        <p:spPr>
          <a:xfrm>
            <a:off x="685800" y="509969"/>
            <a:ext cx="64986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6" name="Google Shape;16;p2"/>
          <p:cNvPicPr preferRelativeResize="0"/>
          <p:nvPr/>
        </p:nvPicPr>
        <p:blipFill rotWithShape="1">
          <a:blip r:embed="rId2">
            <a:alphaModFix/>
          </a:blip>
          <a:srcRect b="0" l="0" r="0" t="0"/>
          <a:stretch/>
        </p:blipFill>
        <p:spPr>
          <a:xfrm>
            <a:off x="7110880" y="289611"/>
            <a:ext cx="1411886" cy="685012"/>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7184315" y="1233246"/>
            <a:ext cx="1268058" cy="317015"/>
          </a:xfrm>
          <a:prstGeom prst="rect">
            <a:avLst/>
          </a:prstGeom>
          <a:noFill/>
          <a:ln>
            <a:noFill/>
          </a:ln>
        </p:spPr>
      </p:pic>
      <p:sp>
        <p:nvSpPr>
          <p:cNvPr id="18" name="Google Shape;18;p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p:cSld name="Referral &amp; Consultation">
    <p:bg>
      <p:bgPr>
        <a:solidFill>
          <a:srgbClr val="973272"/>
        </a:solidFill>
      </p:bgPr>
    </p:bg>
    <p:spTree>
      <p:nvGrpSpPr>
        <p:cNvPr id="74" name="Shape 74"/>
        <p:cNvGrpSpPr/>
        <p:nvPr/>
      </p:nvGrpSpPr>
      <p:grpSpPr>
        <a:xfrm>
          <a:off x="0" y="0"/>
          <a:ext cx="0" cy="0"/>
          <a:chOff x="0" y="0"/>
          <a:chExt cx="0" cy="0"/>
        </a:xfrm>
      </p:grpSpPr>
      <p:pic>
        <p:nvPicPr>
          <p:cNvPr id="75" name="Google Shape;75;p11"/>
          <p:cNvPicPr preferRelativeResize="0"/>
          <p:nvPr/>
        </p:nvPicPr>
        <p:blipFill rotWithShape="1">
          <a:blip r:embed="rId2">
            <a:alphaModFix/>
          </a:blip>
          <a:srcRect b="0" l="0" r="0" t="0"/>
          <a:stretch/>
        </p:blipFill>
        <p:spPr>
          <a:xfrm>
            <a:off x="-211873" y="3734649"/>
            <a:ext cx="7543801" cy="2598379"/>
          </a:xfrm>
          <a:prstGeom prst="rect">
            <a:avLst/>
          </a:prstGeom>
          <a:noFill/>
          <a:ln>
            <a:noFill/>
          </a:ln>
        </p:spPr>
      </p:pic>
      <p:sp>
        <p:nvSpPr>
          <p:cNvPr id="76" name="Google Shape;76;p11"/>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8" name="Google Shape;78;p1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9" name="Google Shape;79;p11"/>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0" name="Google Shape;80;p11"/>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p:cSld name="Diagnostic Testing">
    <p:bg>
      <p:bgPr>
        <a:solidFill>
          <a:srgbClr val="661F57"/>
        </a:solidFill>
      </p:bgPr>
    </p:bg>
    <p:spTree>
      <p:nvGrpSpPr>
        <p:cNvPr id="81" name="Shape 81"/>
        <p:cNvGrpSpPr/>
        <p:nvPr/>
      </p:nvGrpSpPr>
      <p:grpSpPr>
        <a:xfrm>
          <a:off x="0" y="0"/>
          <a:ext cx="0" cy="0"/>
          <a:chOff x="0" y="0"/>
          <a:chExt cx="0" cy="0"/>
        </a:xfrm>
      </p:grpSpPr>
      <p:pic>
        <p:nvPicPr>
          <p:cNvPr id="82" name="Google Shape;82;p12"/>
          <p:cNvPicPr preferRelativeResize="0"/>
          <p:nvPr/>
        </p:nvPicPr>
        <p:blipFill rotWithShape="1">
          <a:blip r:embed="rId2">
            <a:alphaModFix/>
          </a:blip>
          <a:srcRect b="0" l="0" r="0" t="0"/>
          <a:stretch/>
        </p:blipFill>
        <p:spPr>
          <a:xfrm>
            <a:off x="-211872" y="3737114"/>
            <a:ext cx="7543798" cy="2599652"/>
          </a:xfrm>
          <a:prstGeom prst="rect">
            <a:avLst/>
          </a:prstGeom>
          <a:noFill/>
          <a:ln>
            <a:noFill/>
          </a:ln>
        </p:spPr>
      </p:pic>
      <p:sp>
        <p:nvSpPr>
          <p:cNvPr id="83" name="Google Shape;83;p12"/>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2"/>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5" name="Google Shape;85;p1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6" name="Google Shape;86;p12"/>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7" name="Google Shape;87;p1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p:cSld name="Communication of the Diagnosis">
    <p:bg>
      <p:bgPr>
        <a:solidFill>
          <a:srgbClr val="3997AF"/>
        </a:solidFill>
      </p:bgPr>
    </p:bg>
    <p:spTree>
      <p:nvGrpSpPr>
        <p:cNvPr id="88" name="Shape 88"/>
        <p:cNvGrpSpPr/>
        <p:nvPr/>
      </p:nvGrpSpPr>
      <p:grpSpPr>
        <a:xfrm>
          <a:off x="0" y="0"/>
          <a:ext cx="0" cy="0"/>
          <a:chOff x="0" y="0"/>
          <a:chExt cx="0" cy="0"/>
        </a:xfrm>
      </p:grpSpPr>
      <p:sp>
        <p:nvSpPr>
          <p:cNvPr id="89" name="Google Shape;89;p13"/>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3"/>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1" name="Google Shape;91;p1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2" name="Google Shape;92;p13"/>
          <p:cNvPicPr preferRelativeResize="0"/>
          <p:nvPr/>
        </p:nvPicPr>
        <p:blipFill rotWithShape="1">
          <a:blip r:embed="rId2">
            <a:alphaModFix/>
          </a:blip>
          <a:srcRect b="0" l="0" r="0" t="0"/>
          <a:stretch/>
        </p:blipFill>
        <p:spPr>
          <a:xfrm>
            <a:off x="-211872" y="3735499"/>
            <a:ext cx="7543798" cy="2599652"/>
          </a:xfrm>
          <a:prstGeom prst="rect">
            <a:avLst/>
          </a:prstGeom>
          <a:noFill/>
          <a:ln>
            <a:noFill/>
          </a:ln>
        </p:spPr>
      </p:pic>
      <p:pic>
        <p:nvPicPr>
          <p:cNvPr id="93" name="Google Shape;93;p1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94" name="Google Shape;94;p13"/>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p:cSld name="Treatment">
    <p:bg>
      <p:bgPr>
        <a:solidFill>
          <a:srgbClr val="3FA5BC"/>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97" name="Google Shape;97;p14"/>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4"/>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0" name="Google Shape;100;p1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1" name="Google Shape;101;p1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p:cSld name="Outcomes">
    <p:bg>
      <p:bgPr>
        <a:solidFill>
          <a:srgbClr val="50C3DC"/>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104" name="Google Shape;104;p1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Font typeface="Arial"/>
              <a:buChar char="•"/>
              <a:defRPr sz="2400">
                <a:solidFill>
                  <a:srgbClr val="174168"/>
                </a:solidFill>
              </a:defRPr>
            </a:lvl1pPr>
            <a:lvl2pPr lvl="1" algn="l">
              <a:lnSpc>
                <a:spcPct val="90000"/>
              </a:lnSpc>
              <a:spcBef>
                <a:spcPts val="500"/>
              </a:spcBef>
              <a:spcAft>
                <a:spcPts val="0"/>
              </a:spcAft>
              <a:buClr>
                <a:schemeClr val="lt1"/>
              </a:buClr>
              <a:buSzPts val="2000"/>
              <a:buFont typeface="Noto Sans Symbols"/>
              <a:buChar char="▪"/>
              <a:defRPr sz="2000">
                <a:solidFill>
                  <a:srgbClr val="174168"/>
                </a:solidFill>
              </a:defRPr>
            </a:lvl2pPr>
            <a:lvl3pPr lvl="2" algn="l">
              <a:lnSpc>
                <a:spcPct val="90000"/>
              </a:lnSpc>
              <a:spcBef>
                <a:spcPts val="500"/>
              </a:spcBef>
              <a:spcAft>
                <a:spcPts val="0"/>
              </a:spcAft>
              <a:buClr>
                <a:schemeClr val="lt1"/>
              </a:buClr>
              <a:buSzPts val="1800"/>
              <a:buFont typeface="Noto Sans Symbols"/>
              <a:buChar char="⮚"/>
              <a:defRPr sz="1800">
                <a:solidFill>
                  <a:srgbClr val="174168"/>
                </a:solidFill>
              </a:defRPr>
            </a:lvl3pPr>
            <a:lvl4pPr lvl="3" algn="l">
              <a:lnSpc>
                <a:spcPct val="90000"/>
              </a:lnSpc>
              <a:spcBef>
                <a:spcPts val="500"/>
              </a:spcBef>
              <a:spcAft>
                <a:spcPts val="0"/>
              </a:spcAft>
              <a:buClr>
                <a:schemeClr val="lt1"/>
              </a:buClr>
              <a:buSzPts val="1600"/>
              <a:buFont typeface="Arial"/>
              <a:buChar char="•"/>
              <a:defRPr sz="1600">
                <a:solidFill>
                  <a:srgbClr val="174168"/>
                </a:solidFill>
              </a:defRPr>
            </a:lvl4pPr>
            <a:lvl5pPr lvl="4" algn="l">
              <a:lnSpc>
                <a:spcPct val="90000"/>
              </a:lnSpc>
              <a:spcBef>
                <a:spcPts val="500"/>
              </a:spcBef>
              <a:spcAft>
                <a:spcPts val="0"/>
              </a:spcAft>
              <a:buClr>
                <a:schemeClr val="lt1"/>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6" name="Google Shape;106;p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7" name="Google Shape;107;p1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8" name="Google Shape;108;p1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WHITE">
  <p:cSld name="Interior Slide - WHITE">
    <p:bg>
      <p:bgPr>
        <a:solidFill>
          <a:schemeClr val="lt1"/>
        </a:solidFill>
      </p:bgPr>
    </p:bg>
    <p:spTree>
      <p:nvGrpSpPr>
        <p:cNvPr id="109" name="Shape 109"/>
        <p:cNvGrpSpPr/>
        <p:nvPr/>
      </p:nvGrpSpPr>
      <p:grpSpPr>
        <a:xfrm>
          <a:off x="0" y="0"/>
          <a:ext cx="0" cy="0"/>
          <a:chOff x="0" y="0"/>
          <a:chExt cx="0" cy="0"/>
        </a:xfrm>
      </p:grpSpPr>
      <p:sp>
        <p:nvSpPr>
          <p:cNvPr id="110" name="Google Shape;110;p16"/>
          <p:cNvSpPr txBox="1"/>
          <p:nvPr>
            <p:ph type="ctrTitle"/>
          </p:nvPr>
        </p:nvSpPr>
        <p:spPr>
          <a:xfrm>
            <a:off x="685800" y="504256"/>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6"/>
          <p:cNvSpPr txBox="1"/>
          <p:nvPr>
            <p:ph idx="1" type="subTitle"/>
          </p:nvPr>
        </p:nvSpPr>
        <p:spPr>
          <a:xfrm>
            <a:off x="685800" y="1194509"/>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74168"/>
                </a:solidFill>
              </a:defRPr>
            </a:lvl1pPr>
            <a:lvl2pPr lvl="1" algn="l">
              <a:lnSpc>
                <a:spcPct val="90000"/>
              </a:lnSpc>
              <a:spcBef>
                <a:spcPts val="500"/>
              </a:spcBef>
              <a:spcAft>
                <a:spcPts val="0"/>
              </a:spcAft>
              <a:buClr>
                <a:srgbClr val="997A48"/>
              </a:buClr>
              <a:buSzPts val="2000"/>
              <a:buFont typeface="Noto Sans Symbols"/>
              <a:buChar char="▪"/>
              <a:defRPr sz="2000">
                <a:solidFill>
                  <a:srgbClr val="174168"/>
                </a:solidFill>
              </a:defRPr>
            </a:lvl2pPr>
            <a:lvl3pPr lvl="2" algn="l">
              <a:lnSpc>
                <a:spcPct val="90000"/>
              </a:lnSpc>
              <a:spcBef>
                <a:spcPts val="500"/>
              </a:spcBef>
              <a:spcAft>
                <a:spcPts val="0"/>
              </a:spcAft>
              <a:buClr>
                <a:srgbClr val="997A48"/>
              </a:buClr>
              <a:buSzPts val="1800"/>
              <a:buFont typeface="Noto Sans Symbols"/>
              <a:buChar char="⮚"/>
              <a:defRPr sz="1800">
                <a:solidFill>
                  <a:srgbClr val="174168"/>
                </a:solidFill>
              </a:defRPr>
            </a:lvl3pPr>
            <a:lvl4pPr lvl="3" algn="l">
              <a:lnSpc>
                <a:spcPct val="90000"/>
              </a:lnSpc>
              <a:spcBef>
                <a:spcPts val="500"/>
              </a:spcBef>
              <a:spcAft>
                <a:spcPts val="0"/>
              </a:spcAft>
              <a:buClr>
                <a:srgbClr val="997A48"/>
              </a:buClr>
              <a:buSzPts val="1600"/>
              <a:buFont typeface="Arial"/>
              <a:buChar char="•"/>
              <a:defRPr sz="1600">
                <a:solidFill>
                  <a:srgbClr val="174168"/>
                </a:solidFill>
              </a:defRPr>
            </a:lvl4pPr>
            <a:lvl5pPr lvl="4" algn="l">
              <a:lnSpc>
                <a:spcPct val="90000"/>
              </a:lnSpc>
              <a:spcBef>
                <a:spcPts val="500"/>
              </a:spcBef>
              <a:spcAft>
                <a:spcPts val="0"/>
              </a:spcAft>
              <a:buClr>
                <a:srgbClr val="997A48"/>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2" name="Google Shape;112;p1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6"/>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4" name="Google Shape;114;p16"/>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15" name="Google Shape;115;p16"/>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Moore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p:cSld name="CUSTOM">
    <p:bg>
      <p:bgPr>
        <a:solidFill>
          <a:schemeClr val="lt1"/>
        </a:solidFill>
      </p:bgPr>
    </p:bg>
    <p:spTree>
      <p:nvGrpSpPr>
        <p:cNvPr id="116" name="Shape 116"/>
        <p:cNvGrpSpPr/>
        <p:nvPr/>
      </p:nvGrpSpPr>
      <p:grpSpPr>
        <a:xfrm>
          <a:off x="0" y="0"/>
          <a:ext cx="0" cy="0"/>
          <a:chOff x="0" y="0"/>
          <a:chExt cx="0" cy="0"/>
        </a:xfrm>
      </p:grpSpPr>
      <p:sp>
        <p:nvSpPr>
          <p:cNvPr id="117" name="Google Shape;117;p17"/>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17"/>
          <p:cNvSpPr/>
          <p:nvPr>
            <p:ph idx="2" type="pic"/>
          </p:nvPr>
        </p:nvSpPr>
        <p:spPr>
          <a:xfrm>
            <a:off x="0" y="0"/>
            <a:ext cx="4260300" cy="6175800"/>
          </a:xfrm>
          <a:prstGeom prst="rect">
            <a:avLst/>
          </a:prstGeom>
          <a:noFill/>
          <a:ln>
            <a:noFill/>
          </a:ln>
        </p:spPr>
      </p:sp>
      <p:sp>
        <p:nvSpPr>
          <p:cNvPr id="119" name="Google Shape;119;p17"/>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0" name="Google Shape;120;p17"/>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1" name="Google Shape;121;p17"/>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Moore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pic>
        <p:nvPicPr>
          <p:cNvPr id="122" name="Google Shape;122;p17"/>
          <p:cNvPicPr preferRelativeResize="0"/>
          <p:nvPr/>
        </p:nvPicPr>
        <p:blipFill>
          <a:blip r:embed="rId2">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1">
  <p:cSld name="CUSTOM_2">
    <p:bg>
      <p:bgPr>
        <a:solidFill>
          <a:srgbClr val="C08B3F"/>
        </a:solidFill>
      </p:bgPr>
    </p:bg>
    <p:spTree>
      <p:nvGrpSpPr>
        <p:cNvPr id="123" name="Shape 123"/>
        <p:cNvGrpSpPr/>
        <p:nvPr/>
      </p:nvGrpSpPr>
      <p:grpSpPr>
        <a:xfrm>
          <a:off x="0" y="0"/>
          <a:ext cx="0" cy="0"/>
          <a:chOff x="0" y="0"/>
          <a:chExt cx="0" cy="0"/>
        </a:xfrm>
      </p:grpSpPr>
      <p:sp>
        <p:nvSpPr>
          <p:cNvPr id="124" name="Google Shape;124;p18"/>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5" name="Google Shape;125;p18"/>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6" name="Google Shape;126;p18"/>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7" name="Google Shape;127;p18"/>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28" name="Google Shape;128;p18"/>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Moore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129" name="Shape 129"/>
        <p:cNvGrpSpPr/>
        <p:nvPr/>
      </p:nvGrpSpPr>
      <p:grpSpPr>
        <a:xfrm>
          <a:off x="0" y="0"/>
          <a:ext cx="0" cy="0"/>
          <a:chOff x="0" y="0"/>
          <a:chExt cx="0" cy="0"/>
        </a:xfrm>
      </p:grpSpPr>
      <p:sp>
        <p:nvSpPr>
          <p:cNvPr id="130" name="Google Shape;130;p19"/>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19"/>
          <p:cNvSpPr/>
          <p:nvPr>
            <p:ph idx="2" type="pic"/>
          </p:nvPr>
        </p:nvSpPr>
        <p:spPr>
          <a:xfrm>
            <a:off x="0" y="0"/>
            <a:ext cx="9144000" cy="6176100"/>
          </a:xfrm>
          <a:prstGeom prst="rect">
            <a:avLst/>
          </a:prstGeom>
          <a:noFill/>
          <a:ln>
            <a:noFill/>
          </a:ln>
          <a:effectLst>
            <a:outerShdw blurRad="57150" rotWithShape="0" algn="bl" dir="5400000" dist="19050">
              <a:srgbClr val="000000">
                <a:alpha val="63000"/>
              </a:srgbClr>
            </a:outerShdw>
          </a:effectLst>
        </p:spPr>
      </p:sp>
      <p:sp>
        <p:nvSpPr>
          <p:cNvPr id="132" name="Google Shape;132;p19"/>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19"/>
          <p:cNvSpPr/>
          <p:nvPr/>
        </p:nvSpPr>
        <p:spPr>
          <a:xfrm>
            <a:off x="0" y="6139595"/>
            <a:ext cx="9144000" cy="2112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p:nvPr/>
        </p:nvSpPr>
        <p:spPr>
          <a:xfrm>
            <a:off x="7364500" y="6139602"/>
            <a:ext cx="1805400" cy="7986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35" name="Google Shape;135;p19"/>
          <p:cNvPicPr preferRelativeResize="0"/>
          <p:nvPr/>
        </p:nvPicPr>
        <p:blipFill>
          <a:blip r:embed="rId2">
            <a:alphaModFix/>
          </a:blip>
          <a:stretch>
            <a:fillRect/>
          </a:stretch>
        </p:blipFill>
        <p:spPr>
          <a:xfrm>
            <a:off x="7427325" y="6243805"/>
            <a:ext cx="1679750" cy="592500"/>
          </a:xfrm>
          <a:prstGeom prst="rect">
            <a:avLst/>
          </a:prstGeom>
          <a:noFill/>
          <a:ln>
            <a:noFill/>
          </a:ln>
        </p:spPr>
      </p:pic>
      <p:sp>
        <p:nvSpPr>
          <p:cNvPr id="136" name="Google Shape;136;p19"/>
          <p:cNvSpPr txBox="1"/>
          <p:nvPr/>
        </p:nvSpPr>
        <p:spPr>
          <a:xfrm>
            <a:off x="745800" y="6333875"/>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003A63"/>
                </a:solidFill>
                <a:highlight>
                  <a:srgbClr val="C08B3F"/>
                </a:highlight>
                <a:latin typeface="Calibri"/>
                <a:ea typeface="Calibri"/>
                <a:cs typeface="Calibri"/>
                <a:sym typeface="Calibri"/>
              </a:rPr>
              <a:t>This project was funded by the Gordon and Betty Foundation as part of </a:t>
            </a:r>
            <a:endParaRPr b="1" sz="1100">
              <a:solidFill>
                <a:srgbClr val="003A63"/>
              </a:solidFill>
              <a:highlight>
                <a:srgbClr val="C08B3F"/>
              </a:highlight>
              <a:latin typeface="Calibri"/>
              <a:ea typeface="Calibri"/>
              <a:cs typeface="Calibri"/>
              <a:sym typeface="Calibri"/>
            </a:endParaRPr>
          </a:p>
          <a:p>
            <a:pPr indent="0" lvl="0" marL="0" rtl="0" algn="ctr">
              <a:spcBef>
                <a:spcPts val="0"/>
              </a:spcBef>
              <a:spcAft>
                <a:spcPts val="0"/>
              </a:spcAft>
              <a:buNone/>
            </a:pPr>
            <a:r>
              <a:rPr b="1" lang="en" sz="1100">
                <a:solidFill>
                  <a:srgbClr val="003A63"/>
                </a:solidFill>
                <a:highlight>
                  <a:srgbClr val="C08B3F"/>
                </a:highlight>
                <a:latin typeface="Calibri"/>
                <a:ea typeface="Calibri"/>
                <a:cs typeface="Calibri"/>
                <a:sym typeface="Calibri"/>
              </a:rPr>
              <a:t>The Leapfrog Group’s Recognizing Excellence in Diagnosis Initiative</a:t>
            </a:r>
            <a:endParaRPr b="1" sz="1100">
              <a:solidFill>
                <a:srgbClr val="003A63"/>
              </a:solidFill>
              <a:highlight>
                <a:srgbClr val="C08B3F"/>
              </a:highlight>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
        <p:nvSpPr>
          <p:cNvPr id="138" name="Google Shape;138;p2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9" name="Google Shape;139;p2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0" name="Google Shape;140;p2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type="title">
  <p:cSld name="TITLE">
    <p:bg>
      <p:bgPr>
        <a:solidFill>
          <a:srgbClr val="174168"/>
        </a:solidFill>
      </p:bgPr>
    </p:bg>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507374"/>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685800" y="1197627"/>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3" name="Google Shape;23;p3"/>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pic>
        <p:nvPicPr>
          <p:cNvPr id="24" name="Google Shape;24;p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1" name="Shape 141"/>
        <p:cNvGrpSpPr/>
        <p:nvPr/>
      </p:nvGrpSpPr>
      <p:grpSpPr>
        <a:xfrm>
          <a:off x="0" y="0"/>
          <a:ext cx="0" cy="0"/>
          <a:chOff x="0" y="0"/>
          <a:chExt cx="0" cy="0"/>
        </a:xfrm>
      </p:grpSpPr>
      <p:sp>
        <p:nvSpPr>
          <p:cNvPr id="142" name="Google Shape;142;p21"/>
          <p:cNvSpPr txBox="1"/>
          <p:nvPr>
            <p:ph type="title"/>
          </p:nvPr>
        </p:nvSpPr>
        <p:spPr>
          <a:xfrm>
            <a:off x="946404" y="217984"/>
            <a:ext cx="7269600" cy="816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3A63"/>
              </a:buClr>
              <a:buSzPts val="4000"/>
              <a:buFont typeface="Trebuchet MS"/>
              <a:buNone/>
              <a:defRPr>
                <a:solidFill>
                  <a:srgbClr val="003A6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21"/>
          <p:cNvSpPr txBox="1"/>
          <p:nvPr>
            <p:ph idx="1" type="body"/>
          </p:nvPr>
        </p:nvSpPr>
        <p:spPr>
          <a:xfrm>
            <a:off x="946404" y="1209963"/>
            <a:ext cx="6830700" cy="4822500"/>
          </a:xfrm>
          <a:prstGeom prst="rect">
            <a:avLst/>
          </a:prstGeom>
          <a:noFill/>
          <a:ln>
            <a:noFill/>
          </a:ln>
        </p:spPr>
        <p:txBody>
          <a:bodyPr anchorCtr="0" anchor="t" bIns="45700" lIns="91425" spcFirstLastPara="1" rIns="91425" wrap="square" tIns="45700">
            <a:normAutofit/>
          </a:bodyPr>
          <a:lstStyle>
            <a:lvl1pPr indent="-365760" lvl="0" marL="457200" rtl="0" algn="l">
              <a:lnSpc>
                <a:spcPct val="95000"/>
              </a:lnSpc>
              <a:spcBef>
                <a:spcPts val="1400"/>
              </a:spcBef>
              <a:spcAft>
                <a:spcPts val="0"/>
              </a:spcAft>
              <a:buSzPts val="2160"/>
              <a:buChar char="•"/>
              <a:defRPr>
                <a:solidFill>
                  <a:srgbClr val="003A63"/>
                </a:solidFill>
              </a:defRPr>
            </a:lvl1pPr>
            <a:lvl2pPr indent="-330200" lvl="1" marL="914400" rtl="0" algn="l">
              <a:lnSpc>
                <a:spcPct val="90000"/>
              </a:lnSpc>
              <a:spcBef>
                <a:spcPts val="300"/>
              </a:spcBef>
              <a:spcAft>
                <a:spcPts val="0"/>
              </a:spcAft>
              <a:buSzPts val="1600"/>
              <a:buChar char="•"/>
              <a:defRPr>
                <a:solidFill>
                  <a:srgbClr val="003A63"/>
                </a:solidFill>
              </a:defRPr>
            </a:lvl2pPr>
            <a:lvl3pPr indent="-317500" lvl="2" marL="1371600" rtl="0" algn="l">
              <a:lnSpc>
                <a:spcPct val="90000"/>
              </a:lnSpc>
              <a:spcBef>
                <a:spcPts val="300"/>
              </a:spcBef>
              <a:spcAft>
                <a:spcPts val="0"/>
              </a:spcAft>
              <a:buSzPts val="1400"/>
              <a:buChar char="•"/>
              <a:defRPr>
                <a:solidFill>
                  <a:srgbClr val="003A63"/>
                </a:solidFill>
              </a:defRPr>
            </a:lvl3pPr>
            <a:lvl4pPr indent="-317500" lvl="3" marL="1828800" rtl="0" algn="l">
              <a:lnSpc>
                <a:spcPct val="90000"/>
              </a:lnSpc>
              <a:spcBef>
                <a:spcPts val="300"/>
              </a:spcBef>
              <a:spcAft>
                <a:spcPts val="0"/>
              </a:spcAft>
              <a:buSzPts val="1400"/>
              <a:buChar char="•"/>
              <a:defRPr>
                <a:solidFill>
                  <a:srgbClr val="003A63"/>
                </a:solidFill>
              </a:defRPr>
            </a:lvl4pPr>
            <a:lvl5pPr indent="-317500" lvl="4" marL="2286000" rtl="0" algn="l">
              <a:lnSpc>
                <a:spcPct val="90000"/>
              </a:lnSpc>
              <a:spcBef>
                <a:spcPts val="300"/>
              </a:spcBef>
              <a:spcAft>
                <a:spcPts val="0"/>
              </a:spcAft>
              <a:buSzPts val="1400"/>
              <a:buChar char="•"/>
              <a:defRPr>
                <a:solidFill>
                  <a:srgbClr val="003A63"/>
                </a:solidFill>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44" name="Google Shape;144;p21"/>
          <p:cNvSpPr txBox="1"/>
          <p:nvPr>
            <p:ph idx="10" type="dt"/>
          </p:nvPr>
        </p:nvSpPr>
        <p:spPr>
          <a:xfrm rot="-5400000">
            <a:off x="7831634" y="1044300"/>
            <a:ext cx="19047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5" name="Google Shape;145;p21"/>
          <p:cNvSpPr txBox="1"/>
          <p:nvPr>
            <p:ph idx="11" type="ftr"/>
          </p:nvPr>
        </p:nvSpPr>
        <p:spPr>
          <a:xfrm rot="-5400000">
            <a:off x="6993433" y="4092300"/>
            <a:ext cx="35811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p21"/>
          <p:cNvSpPr txBox="1"/>
          <p:nvPr>
            <p:ph idx="12" type="sldNum"/>
          </p:nvPr>
        </p:nvSpPr>
        <p:spPr>
          <a:xfrm>
            <a:off x="8441055" y="6172201"/>
            <a:ext cx="685800" cy="593700"/>
          </a:xfrm>
          <a:prstGeom prst="rect">
            <a:avLst/>
          </a:prstGeom>
          <a:noFill/>
          <a:ln>
            <a:noFill/>
          </a:ln>
        </p:spPr>
        <p:txBody>
          <a:bodyPr anchorCtr="0" anchor="ctr" bIns="45700" lIns="27425" spcFirstLastPara="1" rIns="27425" wrap="square" tIns="45700">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table&#10;&#10;Description automatically generated" id="147" name="Google Shape;147;p21"/>
          <p:cNvPicPr preferRelativeResize="0"/>
          <p:nvPr/>
        </p:nvPicPr>
        <p:blipFill rotWithShape="1">
          <a:blip r:embed="rId2">
            <a:alphaModFix/>
          </a:blip>
          <a:srcRect b="0" l="0" r="0" t="0"/>
          <a:stretch/>
        </p:blipFill>
        <p:spPr>
          <a:xfrm>
            <a:off x="1851891" y="6163302"/>
            <a:ext cx="4080163" cy="52102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1">
  <p:cSld name="Patient Experiences a Health Problem">
    <p:bg>
      <p:bgPr>
        <a:solidFill>
          <a:srgbClr val="174168"/>
        </a:solidFill>
      </p:bgPr>
    </p:bg>
    <p:spTree>
      <p:nvGrpSpPr>
        <p:cNvPr id="148" name="Shape 148"/>
        <p:cNvGrpSpPr/>
        <p:nvPr/>
      </p:nvGrpSpPr>
      <p:grpSpPr>
        <a:xfrm>
          <a:off x="0" y="0"/>
          <a:ext cx="0" cy="0"/>
          <a:chOff x="0" y="0"/>
          <a:chExt cx="0" cy="0"/>
        </a:xfrm>
      </p:grpSpPr>
      <p:sp>
        <p:nvSpPr>
          <p:cNvPr id="149" name="Google Shape;149;p22"/>
          <p:cNvSpPr txBox="1"/>
          <p:nvPr>
            <p:ph idx="1" type="subTitle"/>
          </p:nvPr>
        </p:nvSpPr>
        <p:spPr>
          <a:xfrm>
            <a:off x="742950" y="2661297"/>
            <a:ext cx="7772400" cy="40602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50" name="Google Shape;150;p2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51" name="Google Shape;151;p22"/>
          <p:cNvPicPr preferRelativeResize="0"/>
          <p:nvPr/>
        </p:nvPicPr>
        <p:blipFill rotWithShape="1">
          <a:blip r:embed="rId2">
            <a:alphaModFix/>
          </a:blip>
          <a:srcRect b="0" l="0" r="0" t="0"/>
          <a:stretch/>
        </p:blipFill>
        <p:spPr>
          <a:xfrm>
            <a:off x="0" y="-203914"/>
            <a:ext cx="9680448" cy="333906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1">
  <p:cSld name="Patient Engages with Health Care System_1">
    <p:bg>
      <p:bgPr>
        <a:solidFill>
          <a:srgbClr val="205D84"/>
        </a:solidFill>
      </p:bgPr>
    </p:bg>
    <p:spTree>
      <p:nvGrpSpPr>
        <p:cNvPr id="152" name="Shape 152"/>
        <p:cNvGrpSpPr/>
        <p:nvPr/>
      </p:nvGrpSpPr>
      <p:grpSpPr>
        <a:xfrm>
          <a:off x="0" y="0"/>
          <a:ext cx="0" cy="0"/>
          <a:chOff x="0" y="0"/>
          <a:chExt cx="0" cy="0"/>
        </a:xfrm>
      </p:grpSpPr>
      <p:pic>
        <p:nvPicPr>
          <p:cNvPr id="153" name="Google Shape;153;p23"/>
          <p:cNvPicPr preferRelativeResize="0"/>
          <p:nvPr/>
        </p:nvPicPr>
        <p:blipFill rotWithShape="1">
          <a:blip r:embed="rId2">
            <a:alphaModFix/>
          </a:blip>
          <a:srcRect b="0" l="0" r="0" t="0"/>
          <a:stretch/>
        </p:blipFill>
        <p:spPr>
          <a:xfrm>
            <a:off x="-138720" y="-211121"/>
            <a:ext cx="10058400" cy="3469433"/>
          </a:xfrm>
          <a:prstGeom prst="rect">
            <a:avLst/>
          </a:prstGeom>
          <a:noFill/>
          <a:ln>
            <a:noFill/>
          </a:ln>
        </p:spPr>
      </p:pic>
      <p:sp>
        <p:nvSpPr>
          <p:cNvPr id="154" name="Google Shape;154;p2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1">
  <p:cSld name="Information Gathering_1">
    <p:bg>
      <p:bgPr>
        <a:solidFill>
          <a:srgbClr val="E7AE30"/>
        </a:solidFill>
      </p:bgPr>
    </p:bg>
    <p:spTree>
      <p:nvGrpSpPr>
        <p:cNvPr id="155" name="Shape 155"/>
        <p:cNvGrpSpPr/>
        <p:nvPr/>
      </p:nvGrpSpPr>
      <p:grpSpPr>
        <a:xfrm>
          <a:off x="0" y="0"/>
          <a:ext cx="0" cy="0"/>
          <a:chOff x="0" y="0"/>
          <a:chExt cx="0" cy="0"/>
        </a:xfrm>
      </p:grpSpPr>
      <p:pic>
        <p:nvPicPr>
          <p:cNvPr id="156" name="Google Shape;156;p24"/>
          <p:cNvPicPr preferRelativeResize="0"/>
          <p:nvPr/>
        </p:nvPicPr>
        <p:blipFill rotWithShape="1">
          <a:blip r:embed="rId2">
            <a:alphaModFix/>
          </a:blip>
          <a:srcRect b="0" l="0" r="0" t="0"/>
          <a:stretch/>
        </p:blipFill>
        <p:spPr>
          <a:xfrm>
            <a:off x="-134112" y="-151862"/>
            <a:ext cx="10058399" cy="3471134"/>
          </a:xfrm>
          <a:prstGeom prst="rect">
            <a:avLst/>
          </a:prstGeom>
          <a:noFill/>
          <a:ln>
            <a:noFill/>
          </a:ln>
        </p:spPr>
      </p:pic>
      <p:sp>
        <p:nvSpPr>
          <p:cNvPr id="157" name="Google Shape;157;p2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1">
  <p:cSld name="Information Integration &amp; Interpretation_1">
    <p:bg>
      <p:bgPr>
        <a:solidFill>
          <a:srgbClr val="D49E31"/>
        </a:solidFill>
      </p:bgPr>
    </p:bg>
    <p:spTree>
      <p:nvGrpSpPr>
        <p:cNvPr id="158" name="Shape 158"/>
        <p:cNvGrpSpPr/>
        <p:nvPr/>
      </p:nvGrpSpPr>
      <p:grpSpPr>
        <a:xfrm>
          <a:off x="0" y="0"/>
          <a:ext cx="0" cy="0"/>
          <a:chOff x="0" y="0"/>
          <a:chExt cx="0" cy="0"/>
        </a:xfrm>
      </p:grpSpPr>
      <p:pic>
        <p:nvPicPr>
          <p:cNvPr id="159" name="Google Shape;159;p25"/>
          <p:cNvPicPr preferRelativeResize="0"/>
          <p:nvPr/>
        </p:nvPicPr>
        <p:blipFill rotWithShape="1">
          <a:blip r:embed="rId2">
            <a:alphaModFix/>
          </a:blip>
          <a:srcRect b="0" l="0" r="0" t="0"/>
          <a:stretch/>
        </p:blipFill>
        <p:spPr>
          <a:xfrm>
            <a:off x="-297217" y="-42134"/>
            <a:ext cx="10058399" cy="3471134"/>
          </a:xfrm>
          <a:prstGeom prst="rect">
            <a:avLst/>
          </a:prstGeom>
          <a:noFill/>
          <a:ln>
            <a:noFill/>
          </a:ln>
        </p:spPr>
      </p:pic>
      <p:sp>
        <p:nvSpPr>
          <p:cNvPr id="160" name="Google Shape;160;p2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1">
  <p:cSld name="Working Diagnosis_1">
    <p:bg>
      <p:bgPr>
        <a:solidFill>
          <a:srgbClr val="C08B3F"/>
        </a:solidFill>
      </p:bgPr>
    </p:bg>
    <p:spTree>
      <p:nvGrpSpPr>
        <p:cNvPr id="161" name="Shape 161"/>
        <p:cNvGrpSpPr/>
        <p:nvPr/>
      </p:nvGrpSpPr>
      <p:grpSpPr>
        <a:xfrm>
          <a:off x="0" y="0"/>
          <a:ext cx="0" cy="0"/>
          <a:chOff x="0" y="0"/>
          <a:chExt cx="0" cy="0"/>
        </a:xfrm>
      </p:grpSpPr>
      <p:pic>
        <p:nvPicPr>
          <p:cNvPr id="162" name="Google Shape;162;p26"/>
          <p:cNvPicPr preferRelativeResize="0"/>
          <p:nvPr/>
        </p:nvPicPr>
        <p:blipFill rotWithShape="1">
          <a:blip r:embed="rId2">
            <a:alphaModFix/>
          </a:blip>
          <a:srcRect b="0" l="0" r="0" t="0"/>
          <a:stretch/>
        </p:blipFill>
        <p:spPr>
          <a:xfrm>
            <a:off x="-187488" y="-40433"/>
            <a:ext cx="10058400" cy="3469433"/>
          </a:xfrm>
          <a:prstGeom prst="rect">
            <a:avLst/>
          </a:prstGeom>
          <a:noFill/>
          <a:ln>
            <a:noFill/>
          </a:ln>
        </p:spPr>
      </p:pic>
      <p:sp>
        <p:nvSpPr>
          <p:cNvPr id="163" name="Google Shape;163;p2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1">
  <p:cSld name="Has Sufficient Information Been Collected?_1">
    <p:bg>
      <p:bgPr>
        <a:solidFill>
          <a:srgbClr val="174168"/>
        </a:solidFill>
      </p:bgPr>
    </p:bg>
    <p:spTree>
      <p:nvGrpSpPr>
        <p:cNvPr id="164" name="Shape 164"/>
        <p:cNvGrpSpPr/>
        <p:nvPr/>
      </p:nvGrpSpPr>
      <p:grpSpPr>
        <a:xfrm>
          <a:off x="0" y="0"/>
          <a:ext cx="0" cy="0"/>
          <a:chOff x="0" y="0"/>
          <a:chExt cx="0" cy="0"/>
        </a:xfrm>
      </p:grpSpPr>
      <p:pic>
        <p:nvPicPr>
          <p:cNvPr id="165" name="Google Shape;165;p27"/>
          <p:cNvPicPr preferRelativeResize="0"/>
          <p:nvPr/>
        </p:nvPicPr>
        <p:blipFill rotWithShape="1">
          <a:blip r:embed="rId2">
            <a:alphaModFix/>
          </a:blip>
          <a:srcRect b="0" l="0" r="0" t="0"/>
          <a:stretch/>
        </p:blipFill>
        <p:spPr>
          <a:xfrm>
            <a:off x="-246662" y="-55920"/>
            <a:ext cx="10103297" cy="3484920"/>
          </a:xfrm>
          <a:prstGeom prst="rect">
            <a:avLst/>
          </a:prstGeom>
          <a:noFill/>
          <a:ln>
            <a:noFill/>
          </a:ln>
        </p:spPr>
      </p:pic>
      <p:sp>
        <p:nvSpPr>
          <p:cNvPr id="166" name="Google Shape;166;p2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1">
  <p:cSld name="Clinical History &amp; Interview_1">
    <p:bg>
      <p:bgPr>
        <a:solidFill>
          <a:srgbClr val="74235F"/>
        </a:solidFill>
      </p:bgPr>
    </p:bg>
    <p:spTree>
      <p:nvGrpSpPr>
        <p:cNvPr id="167" name="Shape 167"/>
        <p:cNvGrpSpPr/>
        <p:nvPr/>
      </p:nvGrpSpPr>
      <p:grpSpPr>
        <a:xfrm>
          <a:off x="0" y="0"/>
          <a:ext cx="0" cy="0"/>
          <a:chOff x="0" y="0"/>
          <a:chExt cx="0" cy="0"/>
        </a:xfrm>
      </p:grpSpPr>
      <p:pic>
        <p:nvPicPr>
          <p:cNvPr id="168" name="Google Shape;168;p28"/>
          <p:cNvPicPr preferRelativeResize="0"/>
          <p:nvPr/>
        </p:nvPicPr>
        <p:blipFill rotWithShape="1">
          <a:blip r:embed="rId2">
            <a:alphaModFix/>
          </a:blip>
          <a:srcRect b="0" l="0" r="0" t="0"/>
          <a:stretch/>
        </p:blipFill>
        <p:spPr>
          <a:xfrm>
            <a:off x="-309406" y="-35504"/>
            <a:ext cx="10058395" cy="3464504"/>
          </a:xfrm>
          <a:prstGeom prst="rect">
            <a:avLst/>
          </a:prstGeom>
          <a:noFill/>
          <a:ln>
            <a:noFill/>
          </a:ln>
        </p:spPr>
      </p:pic>
      <p:sp>
        <p:nvSpPr>
          <p:cNvPr id="169" name="Google Shape;169;p2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1">
  <p:cSld name="Physical Exam_1">
    <p:bg>
      <p:bgPr>
        <a:solidFill>
          <a:srgbClr val="892E71"/>
        </a:solidFill>
      </p:bgPr>
    </p:bg>
    <p:spTree>
      <p:nvGrpSpPr>
        <p:cNvPr id="170" name="Shape 170"/>
        <p:cNvGrpSpPr/>
        <p:nvPr/>
      </p:nvGrpSpPr>
      <p:grpSpPr>
        <a:xfrm>
          <a:off x="0" y="0"/>
          <a:ext cx="0" cy="0"/>
          <a:chOff x="0" y="0"/>
          <a:chExt cx="0" cy="0"/>
        </a:xfrm>
      </p:grpSpPr>
      <p:pic>
        <p:nvPicPr>
          <p:cNvPr id="171" name="Google Shape;171;p29"/>
          <p:cNvPicPr preferRelativeResize="0"/>
          <p:nvPr/>
        </p:nvPicPr>
        <p:blipFill rotWithShape="1">
          <a:blip r:embed="rId2">
            <a:alphaModFix/>
          </a:blip>
          <a:srcRect b="0" l="0" r="0" t="0"/>
          <a:stretch/>
        </p:blipFill>
        <p:spPr>
          <a:xfrm>
            <a:off x="-309409" y="-35585"/>
            <a:ext cx="10058630" cy="3464584"/>
          </a:xfrm>
          <a:prstGeom prst="rect">
            <a:avLst/>
          </a:prstGeom>
          <a:noFill/>
          <a:ln>
            <a:noFill/>
          </a:ln>
        </p:spPr>
      </p:pic>
      <p:sp>
        <p:nvSpPr>
          <p:cNvPr id="172" name="Google Shape;172;p2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1">
  <p:cSld name="Referral &amp; Consultation_1">
    <p:bg>
      <p:bgPr>
        <a:solidFill>
          <a:srgbClr val="973272"/>
        </a:solidFill>
      </p:bgPr>
    </p:bg>
    <p:spTree>
      <p:nvGrpSpPr>
        <p:cNvPr id="173" name="Shape 173"/>
        <p:cNvGrpSpPr/>
        <p:nvPr/>
      </p:nvGrpSpPr>
      <p:grpSpPr>
        <a:xfrm>
          <a:off x="0" y="0"/>
          <a:ext cx="0" cy="0"/>
          <a:chOff x="0" y="0"/>
          <a:chExt cx="0" cy="0"/>
        </a:xfrm>
      </p:grpSpPr>
      <p:pic>
        <p:nvPicPr>
          <p:cNvPr id="174" name="Google Shape;174;p30"/>
          <p:cNvPicPr preferRelativeResize="0"/>
          <p:nvPr/>
        </p:nvPicPr>
        <p:blipFill rotWithShape="1">
          <a:blip r:embed="rId2">
            <a:alphaModFix/>
          </a:blip>
          <a:srcRect b="0" l="0" r="0" t="0"/>
          <a:stretch/>
        </p:blipFill>
        <p:spPr>
          <a:xfrm>
            <a:off x="-272833" y="-35505"/>
            <a:ext cx="10058400" cy="3464505"/>
          </a:xfrm>
          <a:prstGeom prst="rect">
            <a:avLst/>
          </a:prstGeom>
          <a:noFill/>
          <a:ln>
            <a:noFill/>
          </a:ln>
        </p:spPr>
      </p:pic>
      <p:sp>
        <p:nvSpPr>
          <p:cNvPr id="175" name="Google Shape;175;p3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p:cSld name="Patient Engages with Health Care System">
    <p:bg>
      <p:bgPr>
        <a:solidFill>
          <a:srgbClr val="205D84"/>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27" name="Google Shape;27;p4"/>
          <p:cNvSpPr txBox="1"/>
          <p:nvPr>
            <p:ph type="ctrTitle"/>
          </p:nvPr>
        </p:nvSpPr>
        <p:spPr>
          <a:xfrm>
            <a:off x="685800" y="507367"/>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685800" y="1197620"/>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0" name="Google Shape;30;p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1" name="Google Shape;31;p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1">
  <p:cSld name="Diagnostic Testing_1">
    <p:bg>
      <p:bgPr>
        <a:solidFill>
          <a:srgbClr val="661F57"/>
        </a:solidFill>
      </p:bgPr>
    </p:bg>
    <p:spTree>
      <p:nvGrpSpPr>
        <p:cNvPr id="176" name="Shape 176"/>
        <p:cNvGrpSpPr/>
        <p:nvPr/>
      </p:nvGrpSpPr>
      <p:grpSpPr>
        <a:xfrm>
          <a:off x="0" y="0"/>
          <a:ext cx="0" cy="0"/>
          <a:chOff x="0" y="0"/>
          <a:chExt cx="0" cy="0"/>
        </a:xfrm>
      </p:grpSpPr>
      <p:pic>
        <p:nvPicPr>
          <p:cNvPr id="177" name="Google Shape;177;p31"/>
          <p:cNvPicPr preferRelativeResize="0"/>
          <p:nvPr/>
        </p:nvPicPr>
        <p:blipFill rotWithShape="1">
          <a:blip r:embed="rId2">
            <a:alphaModFix/>
          </a:blip>
          <a:srcRect b="0" l="0" r="0" t="0"/>
          <a:stretch/>
        </p:blipFill>
        <p:spPr>
          <a:xfrm>
            <a:off x="-272832" y="-37203"/>
            <a:ext cx="10058399" cy="3466203"/>
          </a:xfrm>
          <a:prstGeom prst="rect">
            <a:avLst/>
          </a:prstGeom>
          <a:noFill/>
          <a:ln>
            <a:noFill/>
          </a:ln>
        </p:spPr>
      </p:pic>
      <p:sp>
        <p:nvSpPr>
          <p:cNvPr id="178" name="Google Shape;178;p3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1">
  <p:cSld name="Communication of the Diagnosis_1">
    <p:bg>
      <p:bgPr>
        <a:solidFill>
          <a:srgbClr val="3997AF"/>
        </a:solidFill>
      </p:bgPr>
    </p:bg>
    <p:spTree>
      <p:nvGrpSpPr>
        <p:cNvPr id="179" name="Shape 179"/>
        <p:cNvGrpSpPr/>
        <p:nvPr/>
      </p:nvGrpSpPr>
      <p:grpSpPr>
        <a:xfrm>
          <a:off x="0" y="0"/>
          <a:ext cx="0" cy="0"/>
          <a:chOff x="0" y="0"/>
          <a:chExt cx="0" cy="0"/>
        </a:xfrm>
      </p:grpSpPr>
      <p:sp>
        <p:nvSpPr>
          <p:cNvPr id="180" name="Google Shape;180;p3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81" name="Google Shape;181;p32"/>
          <p:cNvPicPr preferRelativeResize="0"/>
          <p:nvPr/>
        </p:nvPicPr>
        <p:blipFill rotWithShape="1">
          <a:blip r:embed="rId2">
            <a:alphaModFix/>
          </a:blip>
          <a:srcRect b="0" l="0" r="0" t="0"/>
          <a:stretch/>
        </p:blipFill>
        <p:spPr>
          <a:xfrm>
            <a:off x="-297216" y="0"/>
            <a:ext cx="10058399" cy="346620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1">
  <p:cSld name="Treatment_1">
    <p:bg>
      <p:bgPr>
        <a:solidFill>
          <a:srgbClr val="3FA5BC"/>
        </a:solidFill>
      </p:bgPr>
    </p:bg>
    <p:spTree>
      <p:nvGrpSpPr>
        <p:cNvPr id="182" name="Shape 182"/>
        <p:cNvGrpSpPr/>
        <p:nvPr/>
      </p:nvGrpSpPr>
      <p:grpSpPr>
        <a:xfrm>
          <a:off x="0" y="0"/>
          <a:ext cx="0" cy="0"/>
          <a:chOff x="0" y="0"/>
          <a:chExt cx="0" cy="0"/>
        </a:xfrm>
      </p:grpSpPr>
      <p:pic>
        <p:nvPicPr>
          <p:cNvPr id="183" name="Google Shape;183;p33"/>
          <p:cNvPicPr preferRelativeResize="0"/>
          <p:nvPr/>
        </p:nvPicPr>
        <p:blipFill rotWithShape="1">
          <a:blip r:embed="rId2">
            <a:alphaModFix/>
          </a:blip>
          <a:srcRect b="0" l="0" r="0" t="0"/>
          <a:stretch/>
        </p:blipFill>
        <p:spPr>
          <a:xfrm>
            <a:off x="-323088" y="0"/>
            <a:ext cx="10058400" cy="3464505"/>
          </a:xfrm>
          <a:prstGeom prst="rect">
            <a:avLst/>
          </a:prstGeom>
          <a:noFill/>
          <a:ln>
            <a:noFill/>
          </a:ln>
        </p:spPr>
      </p:pic>
      <p:sp>
        <p:nvSpPr>
          <p:cNvPr id="184" name="Google Shape;184;p3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1">
  <p:cSld name="Outcomes_1">
    <p:bg>
      <p:bgPr>
        <a:solidFill>
          <a:srgbClr val="50C3DC"/>
        </a:solidFill>
      </p:bgPr>
    </p:bg>
    <p:spTree>
      <p:nvGrpSpPr>
        <p:cNvPr id="185" name="Shape 185"/>
        <p:cNvGrpSpPr/>
        <p:nvPr/>
      </p:nvGrpSpPr>
      <p:grpSpPr>
        <a:xfrm>
          <a:off x="0" y="0"/>
          <a:ext cx="0" cy="0"/>
          <a:chOff x="0" y="0"/>
          <a:chExt cx="0" cy="0"/>
        </a:xfrm>
      </p:grpSpPr>
      <p:pic>
        <p:nvPicPr>
          <p:cNvPr id="186" name="Google Shape;186;p34"/>
          <p:cNvPicPr preferRelativeResize="0"/>
          <p:nvPr/>
        </p:nvPicPr>
        <p:blipFill rotWithShape="1">
          <a:blip r:embed="rId2">
            <a:alphaModFix/>
          </a:blip>
          <a:srcRect b="0" l="0" r="0" t="0"/>
          <a:stretch/>
        </p:blipFill>
        <p:spPr>
          <a:xfrm>
            <a:off x="-309409" y="-35505"/>
            <a:ext cx="10058400" cy="3464505"/>
          </a:xfrm>
          <a:prstGeom prst="rect">
            <a:avLst/>
          </a:prstGeom>
          <a:noFill/>
          <a:ln>
            <a:noFill/>
          </a:ln>
        </p:spPr>
      </p:pic>
      <p:sp>
        <p:nvSpPr>
          <p:cNvPr id="187" name="Google Shape;187;p3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p:cSld name="CUSTOM">
    <p:bg>
      <p:bgPr>
        <a:solidFill>
          <a:schemeClr val="lt1"/>
        </a:solidFill>
      </p:bgPr>
    </p:bg>
    <p:spTree>
      <p:nvGrpSpPr>
        <p:cNvPr id="194" name="Shape 194"/>
        <p:cNvGrpSpPr/>
        <p:nvPr/>
      </p:nvGrpSpPr>
      <p:grpSpPr>
        <a:xfrm>
          <a:off x="0" y="0"/>
          <a:ext cx="0" cy="0"/>
          <a:chOff x="0" y="0"/>
          <a:chExt cx="0" cy="0"/>
        </a:xfrm>
      </p:grpSpPr>
      <p:sp>
        <p:nvSpPr>
          <p:cNvPr id="195" name="Google Shape;195;p3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96" name="Google Shape;196;p36"/>
          <p:cNvSpPr/>
          <p:nvPr>
            <p:ph idx="2" type="pic"/>
          </p:nvPr>
        </p:nvSpPr>
        <p:spPr>
          <a:xfrm>
            <a:off x="0" y="0"/>
            <a:ext cx="4260300" cy="6350700"/>
          </a:xfrm>
          <a:prstGeom prst="rect">
            <a:avLst/>
          </a:prstGeom>
          <a:noFill/>
          <a:ln>
            <a:noFill/>
          </a:ln>
        </p:spPr>
      </p:sp>
      <p:sp>
        <p:nvSpPr>
          <p:cNvPr id="197" name="Google Shape;197;p36"/>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36"/>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9" name="Google Shape;199;p36"/>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0" name="Google Shape;200;p36"/>
          <p:cNvSpPr/>
          <p:nvPr/>
        </p:nvSpPr>
        <p:spPr>
          <a:xfrm>
            <a:off x="7364500" y="6139602"/>
            <a:ext cx="1805400" cy="7986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01" name="Google Shape;201;p36"/>
          <p:cNvPicPr preferRelativeResize="0"/>
          <p:nvPr/>
        </p:nvPicPr>
        <p:blipFill rotWithShape="1">
          <a:blip r:embed="rId2">
            <a:alphaModFix/>
          </a:blip>
          <a:srcRect b="0" l="0" r="0" t="0"/>
          <a:stretch/>
        </p:blipFill>
        <p:spPr>
          <a:xfrm>
            <a:off x="7427325" y="6243805"/>
            <a:ext cx="1679750" cy="5925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WHITE">
  <p:cSld name="Interior Slide - WHITE">
    <p:bg>
      <p:bgPr>
        <a:solidFill>
          <a:schemeClr val="lt1"/>
        </a:solidFill>
      </p:bgPr>
    </p:bg>
    <p:spTree>
      <p:nvGrpSpPr>
        <p:cNvPr id="202" name="Shape 202"/>
        <p:cNvGrpSpPr/>
        <p:nvPr/>
      </p:nvGrpSpPr>
      <p:grpSpPr>
        <a:xfrm>
          <a:off x="0" y="0"/>
          <a:ext cx="0" cy="0"/>
          <a:chOff x="0" y="0"/>
          <a:chExt cx="0" cy="0"/>
        </a:xfrm>
      </p:grpSpPr>
      <p:sp>
        <p:nvSpPr>
          <p:cNvPr id="203" name="Google Shape;203;p37"/>
          <p:cNvSpPr txBox="1"/>
          <p:nvPr>
            <p:ph type="ctrTitle"/>
          </p:nvPr>
        </p:nvSpPr>
        <p:spPr>
          <a:xfrm>
            <a:off x="685800" y="504256"/>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4" name="Google Shape;204;p37"/>
          <p:cNvSpPr txBox="1"/>
          <p:nvPr>
            <p:ph idx="1" type="subTitle"/>
          </p:nvPr>
        </p:nvSpPr>
        <p:spPr>
          <a:xfrm>
            <a:off x="685800" y="1194509"/>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rgbClr val="174168"/>
                </a:solidFill>
              </a:defRPr>
            </a:lvl1pPr>
            <a:lvl2pPr lvl="1" rtl="0" algn="l">
              <a:lnSpc>
                <a:spcPct val="90000"/>
              </a:lnSpc>
              <a:spcBef>
                <a:spcPts val="500"/>
              </a:spcBef>
              <a:spcAft>
                <a:spcPts val="0"/>
              </a:spcAft>
              <a:buClr>
                <a:srgbClr val="997A48"/>
              </a:buClr>
              <a:buSzPts val="2000"/>
              <a:buFont typeface="Noto Sans Symbols"/>
              <a:buChar char="▪"/>
              <a:defRPr sz="2000">
                <a:solidFill>
                  <a:srgbClr val="174168"/>
                </a:solidFill>
              </a:defRPr>
            </a:lvl2pPr>
            <a:lvl3pPr lvl="2" rtl="0" algn="l">
              <a:lnSpc>
                <a:spcPct val="90000"/>
              </a:lnSpc>
              <a:spcBef>
                <a:spcPts val="500"/>
              </a:spcBef>
              <a:spcAft>
                <a:spcPts val="0"/>
              </a:spcAft>
              <a:buClr>
                <a:srgbClr val="997A48"/>
              </a:buClr>
              <a:buSzPts val="1800"/>
              <a:buFont typeface="Noto Sans Symbols"/>
              <a:buChar char="⮚"/>
              <a:defRPr sz="1800">
                <a:solidFill>
                  <a:srgbClr val="174168"/>
                </a:solidFill>
              </a:defRPr>
            </a:lvl3pPr>
            <a:lvl4pPr lvl="3" rtl="0" algn="l">
              <a:lnSpc>
                <a:spcPct val="90000"/>
              </a:lnSpc>
              <a:spcBef>
                <a:spcPts val="500"/>
              </a:spcBef>
              <a:spcAft>
                <a:spcPts val="0"/>
              </a:spcAft>
              <a:buClr>
                <a:srgbClr val="997A48"/>
              </a:buClr>
              <a:buSzPts val="1600"/>
              <a:buFont typeface="Arial"/>
              <a:buChar char="•"/>
              <a:defRPr sz="1600">
                <a:solidFill>
                  <a:srgbClr val="174168"/>
                </a:solidFill>
              </a:defRPr>
            </a:lvl4pPr>
            <a:lvl5pPr lvl="4" rtl="0" algn="l">
              <a:lnSpc>
                <a:spcPct val="90000"/>
              </a:lnSpc>
              <a:spcBef>
                <a:spcPts val="500"/>
              </a:spcBef>
              <a:spcAft>
                <a:spcPts val="0"/>
              </a:spcAft>
              <a:buClr>
                <a:srgbClr val="997A48"/>
              </a:buClr>
              <a:buSzPts val="1600"/>
              <a:buFont typeface="Arial"/>
              <a:buChar char="•"/>
              <a:defRPr sz="1600">
                <a:solidFill>
                  <a:srgbClr val="174168"/>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05" name="Google Shape;205;p37"/>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06" name="Google Shape;206;p37"/>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07" name="Google Shape;207;p37"/>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208" name="Google Shape;208;p37"/>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Moore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1">
  <p:cSld name="CUSTOM_2">
    <p:bg>
      <p:bgPr>
        <a:solidFill>
          <a:srgbClr val="C08B3F"/>
        </a:solidFill>
      </p:bgPr>
    </p:bg>
    <p:spTree>
      <p:nvGrpSpPr>
        <p:cNvPr id="209" name="Shape 209"/>
        <p:cNvGrpSpPr/>
        <p:nvPr/>
      </p:nvGrpSpPr>
      <p:grpSpPr>
        <a:xfrm>
          <a:off x="0" y="0"/>
          <a:ext cx="0" cy="0"/>
          <a:chOff x="0" y="0"/>
          <a:chExt cx="0" cy="0"/>
        </a:xfrm>
      </p:grpSpPr>
      <p:sp>
        <p:nvSpPr>
          <p:cNvPr id="210" name="Google Shape;210;p3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11" name="Google Shape;211;p38"/>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12" name="Google Shape;212;p38"/>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13" name="Google Shape;213;p38"/>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pic>
        <p:nvPicPr>
          <p:cNvPr id="214" name="Google Shape;214;p38"/>
          <p:cNvPicPr preferRelativeResize="0"/>
          <p:nvPr/>
        </p:nvPicPr>
        <p:blipFill>
          <a:blip r:embed="rId2">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215" name="Shape 215"/>
        <p:cNvGrpSpPr/>
        <p:nvPr/>
      </p:nvGrpSpPr>
      <p:grpSpPr>
        <a:xfrm>
          <a:off x="0" y="0"/>
          <a:ext cx="0" cy="0"/>
          <a:chOff x="0" y="0"/>
          <a:chExt cx="0" cy="0"/>
        </a:xfrm>
      </p:grpSpPr>
      <p:sp>
        <p:nvSpPr>
          <p:cNvPr id="216" name="Google Shape;216;p39"/>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39"/>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39"/>
          <p:cNvSpPr txBox="1"/>
          <p:nvPr>
            <p:ph type="ctrTitle"/>
          </p:nvPr>
        </p:nvSpPr>
        <p:spPr>
          <a:xfrm>
            <a:off x="685800" y="509969"/>
            <a:ext cx="64986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9" name="Google Shape;219;p3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20" name="Google Shape;220;p39"/>
          <p:cNvPicPr preferRelativeResize="0"/>
          <p:nvPr/>
        </p:nvPicPr>
        <p:blipFill rotWithShape="1">
          <a:blip r:embed="rId2">
            <a:alphaModFix/>
          </a:blip>
          <a:srcRect b="0" l="0" r="0" t="0"/>
          <a:stretch/>
        </p:blipFill>
        <p:spPr>
          <a:xfrm>
            <a:off x="7110880" y="289611"/>
            <a:ext cx="1411886" cy="685012"/>
          </a:xfrm>
          <a:prstGeom prst="rect">
            <a:avLst/>
          </a:prstGeom>
          <a:noFill/>
          <a:ln>
            <a:noFill/>
          </a:ln>
        </p:spPr>
      </p:pic>
      <p:pic>
        <p:nvPicPr>
          <p:cNvPr id="221" name="Google Shape;221;p39"/>
          <p:cNvPicPr preferRelativeResize="0"/>
          <p:nvPr/>
        </p:nvPicPr>
        <p:blipFill rotWithShape="1">
          <a:blip r:embed="rId3">
            <a:alphaModFix/>
          </a:blip>
          <a:srcRect b="0" l="0" r="0" t="0"/>
          <a:stretch/>
        </p:blipFill>
        <p:spPr>
          <a:xfrm>
            <a:off x="7184315" y="1233246"/>
            <a:ext cx="1268058" cy="317015"/>
          </a:xfrm>
          <a:prstGeom prst="rect">
            <a:avLst/>
          </a:prstGeom>
          <a:noFill/>
          <a:ln>
            <a:noFill/>
          </a:ln>
        </p:spPr>
      </p:pic>
      <p:sp>
        <p:nvSpPr>
          <p:cNvPr id="222" name="Google Shape;222;p39"/>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type="title">
  <p:cSld name="TITLE">
    <p:bg>
      <p:bgPr>
        <a:solidFill>
          <a:srgbClr val="174168"/>
        </a:solidFill>
      </p:bgPr>
    </p:bg>
    <p:spTree>
      <p:nvGrpSpPr>
        <p:cNvPr id="223" name="Shape 223"/>
        <p:cNvGrpSpPr/>
        <p:nvPr/>
      </p:nvGrpSpPr>
      <p:grpSpPr>
        <a:xfrm>
          <a:off x="0" y="0"/>
          <a:ext cx="0" cy="0"/>
          <a:chOff x="0" y="0"/>
          <a:chExt cx="0" cy="0"/>
        </a:xfrm>
      </p:grpSpPr>
      <p:sp>
        <p:nvSpPr>
          <p:cNvPr id="224" name="Google Shape;224;p40"/>
          <p:cNvSpPr txBox="1"/>
          <p:nvPr>
            <p:ph type="ctrTitle"/>
          </p:nvPr>
        </p:nvSpPr>
        <p:spPr>
          <a:xfrm>
            <a:off x="685800" y="507374"/>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5" name="Google Shape;225;p40"/>
          <p:cNvSpPr txBox="1"/>
          <p:nvPr>
            <p:ph idx="1" type="subTitle"/>
          </p:nvPr>
        </p:nvSpPr>
        <p:spPr>
          <a:xfrm>
            <a:off x="685800" y="1197627"/>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26" name="Google Shape;226;p4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27" name="Google Shape;227;p40"/>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pic>
        <p:nvPicPr>
          <p:cNvPr id="228" name="Google Shape;228;p40"/>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p:cSld name="Patient Engages with Health Care System">
    <p:bg>
      <p:bgPr>
        <a:solidFill>
          <a:srgbClr val="205D84"/>
        </a:solidFill>
      </p:bgPr>
    </p:bg>
    <p:spTree>
      <p:nvGrpSpPr>
        <p:cNvPr id="229" name="Shape 229"/>
        <p:cNvGrpSpPr/>
        <p:nvPr/>
      </p:nvGrpSpPr>
      <p:grpSpPr>
        <a:xfrm>
          <a:off x="0" y="0"/>
          <a:ext cx="0" cy="0"/>
          <a:chOff x="0" y="0"/>
          <a:chExt cx="0" cy="0"/>
        </a:xfrm>
      </p:grpSpPr>
      <p:pic>
        <p:nvPicPr>
          <p:cNvPr id="230" name="Google Shape;230;p41"/>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231" name="Google Shape;231;p41"/>
          <p:cNvSpPr txBox="1"/>
          <p:nvPr>
            <p:ph type="ctrTitle"/>
          </p:nvPr>
        </p:nvSpPr>
        <p:spPr>
          <a:xfrm>
            <a:off x="685800" y="507367"/>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2" name="Google Shape;232;p41"/>
          <p:cNvSpPr txBox="1"/>
          <p:nvPr>
            <p:ph idx="1" type="subTitle"/>
          </p:nvPr>
        </p:nvSpPr>
        <p:spPr>
          <a:xfrm>
            <a:off x="685800" y="1197620"/>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33" name="Google Shape;233;p4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34" name="Google Shape;234;p41"/>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35" name="Google Shape;235;p41"/>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p:cSld name="Information Gathering">
    <p:bg>
      <p:bgPr>
        <a:solidFill>
          <a:srgbClr val="E7AE30"/>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0" l="0" r="0" t="0"/>
          <a:stretch/>
        </p:blipFill>
        <p:spPr>
          <a:xfrm>
            <a:off x="-211873" y="3735499"/>
            <a:ext cx="7543798" cy="2603350"/>
          </a:xfrm>
          <a:prstGeom prst="rect">
            <a:avLst/>
          </a:prstGeom>
          <a:noFill/>
          <a:ln>
            <a:noFill/>
          </a:ln>
        </p:spPr>
      </p:pic>
      <p:sp>
        <p:nvSpPr>
          <p:cNvPr id="34" name="Google Shape;34;p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7" name="Google Shape;37;p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8" name="Google Shape;38;p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p:cSld name="Information Gathering">
    <p:bg>
      <p:bgPr>
        <a:solidFill>
          <a:srgbClr val="E7AE30"/>
        </a:solidFill>
      </p:bgPr>
    </p:bg>
    <p:spTree>
      <p:nvGrpSpPr>
        <p:cNvPr id="236" name="Shape 236"/>
        <p:cNvGrpSpPr/>
        <p:nvPr/>
      </p:nvGrpSpPr>
      <p:grpSpPr>
        <a:xfrm>
          <a:off x="0" y="0"/>
          <a:ext cx="0" cy="0"/>
          <a:chOff x="0" y="0"/>
          <a:chExt cx="0" cy="0"/>
        </a:xfrm>
      </p:grpSpPr>
      <p:pic>
        <p:nvPicPr>
          <p:cNvPr id="237" name="Google Shape;237;p42"/>
          <p:cNvPicPr preferRelativeResize="0"/>
          <p:nvPr/>
        </p:nvPicPr>
        <p:blipFill rotWithShape="1">
          <a:blip r:embed="rId2">
            <a:alphaModFix/>
          </a:blip>
          <a:srcRect b="0" l="0" r="0" t="0"/>
          <a:stretch/>
        </p:blipFill>
        <p:spPr>
          <a:xfrm>
            <a:off x="-211873" y="3735499"/>
            <a:ext cx="7543798" cy="2603350"/>
          </a:xfrm>
          <a:prstGeom prst="rect">
            <a:avLst/>
          </a:prstGeom>
          <a:noFill/>
          <a:ln>
            <a:noFill/>
          </a:ln>
        </p:spPr>
      </p:pic>
      <p:sp>
        <p:nvSpPr>
          <p:cNvPr id="238" name="Google Shape;238;p42"/>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9" name="Google Shape;239;p42"/>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rgbClr val="123F67"/>
                </a:solidFill>
              </a:defRPr>
            </a:lvl1pPr>
            <a:lvl2pPr lvl="1" rtl="0"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rtl="0"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rtl="0" algn="l">
              <a:lnSpc>
                <a:spcPct val="90000"/>
              </a:lnSpc>
              <a:spcBef>
                <a:spcPts val="500"/>
              </a:spcBef>
              <a:spcAft>
                <a:spcPts val="0"/>
              </a:spcAft>
              <a:buClr>
                <a:srgbClr val="997A48"/>
              </a:buClr>
              <a:buSzPts val="1600"/>
              <a:buFont typeface="Arial"/>
              <a:buChar char="•"/>
              <a:defRPr sz="1600">
                <a:solidFill>
                  <a:srgbClr val="123F67"/>
                </a:solidFill>
              </a:defRPr>
            </a:lvl4pPr>
            <a:lvl5pPr lvl="4" rtl="0" algn="l">
              <a:lnSpc>
                <a:spcPct val="90000"/>
              </a:lnSpc>
              <a:spcBef>
                <a:spcPts val="500"/>
              </a:spcBef>
              <a:spcAft>
                <a:spcPts val="0"/>
              </a:spcAft>
              <a:buClr>
                <a:srgbClr val="997A48"/>
              </a:buClr>
              <a:buSzPts val="1600"/>
              <a:buFont typeface="Arial"/>
              <a:buChar char="•"/>
              <a:defRPr sz="1600">
                <a:solidFill>
                  <a:srgbClr val="123F67"/>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40" name="Google Shape;240;p4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41" name="Google Shape;241;p42"/>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42" name="Google Shape;242;p42"/>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p:cSld name="Information Integration &amp; Interpretation">
    <p:bg>
      <p:bgPr>
        <a:solidFill>
          <a:srgbClr val="D49E31"/>
        </a:solidFill>
      </p:bgPr>
    </p:bg>
    <p:spTree>
      <p:nvGrpSpPr>
        <p:cNvPr id="243" name="Shape 243"/>
        <p:cNvGrpSpPr/>
        <p:nvPr/>
      </p:nvGrpSpPr>
      <p:grpSpPr>
        <a:xfrm>
          <a:off x="0" y="0"/>
          <a:ext cx="0" cy="0"/>
          <a:chOff x="0" y="0"/>
          <a:chExt cx="0" cy="0"/>
        </a:xfrm>
      </p:grpSpPr>
      <p:pic>
        <p:nvPicPr>
          <p:cNvPr id="244" name="Google Shape;244;p43"/>
          <p:cNvPicPr preferRelativeResize="0"/>
          <p:nvPr/>
        </p:nvPicPr>
        <p:blipFill rotWithShape="1">
          <a:blip r:embed="rId2">
            <a:alphaModFix/>
          </a:blip>
          <a:srcRect b="0" l="0" r="0" t="0"/>
          <a:stretch/>
        </p:blipFill>
        <p:spPr>
          <a:xfrm>
            <a:off x="-211873" y="3734649"/>
            <a:ext cx="7543798" cy="2603350"/>
          </a:xfrm>
          <a:prstGeom prst="rect">
            <a:avLst/>
          </a:prstGeom>
          <a:noFill/>
          <a:ln>
            <a:noFill/>
          </a:ln>
        </p:spPr>
      </p:pic>
      <p:sp>
        <p:nvSpPr>
          <p:cNvPr id="245" name="Google Shape;245;p43"/>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6" name="Google Shape;246;p43"/>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rgbClr val="123F67"/>
                </a:solidFill>
              </a:defRPr>
            </a:lvl1pPr>
            <a:lvl2pPr lvl="1" rtl="0"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rtl="0"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rtl="0" algn="l">
              <a:lnSpc>
                <a:spcPct val="90000"/>
              </a:lnSpc>
              <a:spcBef>
                <a:spcPts val="500"/>
              </a:spcBef>
              <a:spcAft>
                <a:spcPts val="0"/>
              </a:spcAft>
              <a:buClr>
                <a:srgbClr val="997A48"/>
              </a:buClr>
              <a:buSzPts val="1600"/>
              <a:buFont typeface="Arial"/>
              <a:buChar char="•"/>
              <a:defRPr sz="1600">
                <a:solidFill>
                  <a:srgbClr val="123F67"/>
                </a:solidFill>
              </a:defRPr>
            </a:lvl4pPr>
            <a:lvl5pPr lvl="4" rtl="0" algn="l">
              <a:lnSpc>
                <a:spcPct val="90000"/>
              </a:lnSpc>
              <a:spcBef>
                <a:spcPts val="500"/>
              </a:spcBef>
              <a:spcAft>
                <a:spcPts val="0"/>
              </a:spcAft>
              <a:buClr>
                <a:srgbClr val="997A48"/>
              </a:buClr>
              <a:buSzPts val="1600"/>
              <a:buFont typeface="Arial"/>
              <a:buChar char="•"/>
              <a:defRPr sz="1600">
                <a:solidFill>
                  <a:srgbClr val="123F67"/>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47" name="Google Shape;247;p4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48" name="Google Shape;248;p43"/>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49" name="Google Shape;249;p43"/>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p:cSld name="Working Diagnosis">
    <p:bg>
      <p:bgPr>
        <a:solidFill>
          <a:srgbClr val="C08B3F"/>
        </a:solidFill>
      </p:bgPr>
    </p:bg>
    <p:spTree>
      <p:nvGrpSpPr>
        <p:cNvPr id="250" name="Shape 250"/>
        <p:cNvGrpSpPr/>
        <p:nvPr/>
      </p:nvGrpSpPr>
      <p:grpSpPr>
        <a:xfrm>
          <a:off x="0" y="0"/>
          <a:ext cx="0" cy="0"/>
          <a:chOff x="0" y="0"/>
          <a:chExt cx="0" cy="0"/>
        </a:xfrm>
      </p:grpSpPr>
      <p:pic>
        <p:nvPicPr>
          <p:cNvPr id="251" name="Google Shape;251;p44"/>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252" name="Google Shape;252;p44"/>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3" name="Google Shape;253;p44"/>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123F67"/>
              </a:buClr>
              <a:buSzPts val="2400"/>
              <a:buFont typeface="Arial"/>
              <a:buChar char="•"/>
              <a:defRPr sz="2400">
                <a:solidFill>
                  <a:schemeClr val="lt1"/>
                </a:solidFill>
              </a:defRPr>
            </a:lvl1pPr>
            <a:lvl2pPr lvl="1" rtl="0"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rtl="0"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rtl="0" algn="l">
              <a:lnSpc>
                <a:spcPct val="90000"/>
              </a:lnSpc>
              <a:spcBef>
                <a:spcPts val="500"/>
              </a:spcBef>
              <a:spcAft>
                <a:spcPts val="0"/>
              </a:spcAft>
              <a:buClr>
                <a:srgbClr val="123F67"/>
              </a:buClr>
              <a:buSzPts val="1600"/>
              <a:buFont typeface="Arial"/>
              <a:buChar char="•"/>
              <a:defRPr sz="1600">
                <a:solidFill>
                  <a:schemeClr val="lt1"/>
                </a:solidFill>
              </a:defRPr>
            </a:lvl4pPr>
            <a:lvl5pPr lvl="4" rtl="0" algn="l">
              <a:lnSpc>
                <a:spcPct val="90000"/>
              </a:lnSpc>
              <a:spcBef>
                <a:spcPts val="500"/>
              </a:spcBef>
              <a:spcAft>
                <a:spcPts val="0"/>
              </a:spcAft>
              <a:buClr>
                <a:srgbClr val="123F67"/>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54" name="Google Shape;254;p4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55" name="Google Shape;255;p44"/>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56" name="Google Shape;256;p44"/>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p:cSld name="Has Sufficient Information Been Collected?">
    <p:bg>
      <p:bgPr>
        <a:solidFill>
          <a:srgbClr val="174168"/>
        </a:solidFill>
      </p:bgPr>
    </p:bg>
    <p:spTree>
      <p:nvGrpSpPr>
        <p:cNvPr id="257" name="Shape 257"/>
        <p:cNvGrpSpPr/>
        <p:nvPr/>
      </p:nvGrpSpPr>
      <p:grpSpPr>
        <a:xfrm>
          <a:off x="0" y="0"/>
          <a:ext cx="0" cy="0"/>
          <a:chOff x="0" y="0"/>
          <a:chExt cx="0" cy="0"/>
        </a:xfrm>
      </p:grpSpPr>
      <p:pic>
        <p:nvPicPr>
          <p:cNvPr id="258" name="Google Shape;258;p45"/>
          <p:cNvPicPr preferRelativeResize="0"/>
          <p:nvPr/>
        </p:nvPicPr>
        <p:blipFill rotWithShape="1">
          <a:blip r:embed="rId2">
            <a:alphaModFix/>
          </a:blip>
          <a:srcRect b="0" l="0" r="0" t="0"/>
          <a:stretch/>
        </p:blipFill>
        <p:spPr>
          <a:xfrm>
            <a:off x="-234470" y="3720013"/>
            <a:ext cx="7577473" cy="2613690"/>
          </a:xfrm>
          <a:prstGeom prst="rect">
            <a:avLst/>
          </a:prstGeom>
          <a:noFill/>
          <a:ln>
            <a:noFill/>
          </a:ln>
        </p:spPr>
      </p:pic>
      <p:sp>
        <p:nvSpPr>
          <p:cNvPr id="259" name="Google Shape;259;p4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0" name="Google Shape;260;p4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61" name="Google Shape;261;p4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62" name="Google Shape;262;p45"/>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63" name="Google Shape;263;p45"/>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p:cSld name="Clinical History &amp; Interview">
    <p:bg>
      <p:bgPr>
        <a:solidFill>
          <a:srgbClr val="74235F"/>
        </a:solidFill>
      </p:bgPr>
    </p:bg>
    <p:spTree>
      <p:nvGrpSpPr>
        <p:cNvPr id="264" name="Shape 264"/>
        <p:cNvGrpSpPr/>
        <p:nvPr/>
      </p:nvGrpSpPr>
      <p:grpSpPr>
        <a:xfrm>
          <a:off x="0" y="0"/>
          <a:ext cx="0" cy="0"/>
          <a:chOff x="0" y="0"/>
          <a:chExt cx="0" cy="0"/>
        </a:xfrm>
      </p:grpSpPr>
      <p:pic>
        <p:nvPicPr>
          <p:cNvPr id="265" name="Google Shape;265;p46"/>
          <p:cNvPicPr preferRelativeResize="0"/>
          <p:nvPr/>
        </p:nvPicPr>
        <p:blipFill rotWithShape="1">
          <a:blip r:embed="rId2">
            <a:alphaModFix/>
          </a:blip>
          <a:srcRect b="0" l="0" r="0" t="0"/>
          <a:stretch/>
        </p:blipFill>
        <p:spPr>
          <a:xfrm>
            <a:off x="-211870" y="3726802"/>
            <a:ext cx="7543796" cy="2598378"/>
          </a:xfrm>
          <a:prstGeom prst="rect">
            <a:avLst/>
          </a:prstGeom>
          <a:noFill/>
          <a:ln>
            <a:noFill/>
          </a:ln>
        </p:spPr>
      </p:pic>
      <p:sp>
        <p:nvSpPr>
          <p:cNvPr id="266" name="Google Shape;266;p46"/>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7" name="Google Shape;267;p46"/>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68" name="Google Shape;268;p4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69" name="Google Shape;269;p46"/>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70" name="Google Shape;270;p46"/>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p:cSld name="Physical Exam">
    <p:bg>
      <p:bgPr>
        <a:solidFill>
          <a:srgbClr val="892E71"/>
        </a:solidFill>
      </p:bgPr>
    </p:bg>
    <p:spTree>
      <p:nvGrpSpPr>
        <p:cNvPr id="271" name="Shape 271"/>
        <p:cNvGrpSpPr/>
        <p:nvPr/>
      </p:nvGrpSpPr>
      <p:grpSpPr>
        <a:xfrm>
          <a:off x="0" y="0"/>
          <a:ext cx="0" cy="0"/>
          <a:chOff x="0" y="0"/>
          <a:chExt cx="0" cy="0"/>
        </a:xfrm>
      </p:grpSpPr>
      <p:pic>
        <p:nvPicPr>
          <p:cNvPr id="272" name="Google Shape;272;p47"/>
          <p:cNvPicPr preferRelativeResize="0"/>
          <p:nvPr/>
        </p:nvPicPr>
        <p:blipFill rotWithShape="1">
          <a:blip r:embed="rId2">
            <a:alphaModFix/>
          </a:blip>
          <a:srcRect b="0" l="0" r="0" t="0"/>
          <a:stretch/>
        </p:blipFill>
        <p:spPr>
          <a:xfrm>
            <a:off x="-211873" y="3729589"/>
            <a:ext cx="7543975" cy="2598439"/>
          </a:xfrm>
          <a:prstGeom prst="rect">
            <a:avLst/>
          </a:prstGeom>
          <a:noFill/>
          <a:ln>
            <a:noFill/>
          </a:ln>
        </p:spPr>
      </p:pic>
      <p:sp>
        <p:nvSpPr>
          <p:cNvPr id="273" name="Google Shape;273;p47"/>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4" name="Google Shape;274;p47"/>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75" name="Google Shape;275;p4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76" name="Google Shape;276;p47"/>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77" name="Google Shape;277;p47"/>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p:cSld name="Referral &amp; Consultation">
    <p:bg>
      <p:bgPr>
        <a:solidFill>
          <a:srgbClr val="973272"/>
        </a:solidFill>
      </p:bgPr>
    </p:bg>
    <p:spTree>
      <p:nvGrpSpPr>
        <p:cNvPr id="278" name="Shape 278"/>
        <p:cNvGrpSpPr/>
        <p:nvPr/>
      </p:nvGrpSpPr>
      <p:grpSpPr>
        <a:xfrm>
          <a:off x="0" y="0"/>
          <a:ext cx="0" cy="0"/>
          <a:chOff x="0" y="0"/>
          <a:chExt cx="0" cy="0"/>
        </a:xfrm>
      </p:grpSpPr>
      <p:pic>
        <p:nvPicPr>
          <p:cNvPr id="279" name="Google Shape;279;p48"/>
          <p:cNvPicPr preferRelativeResize="0"/>
          <p:nvPr/>
        </p:nvPicPr>
        <p:blipFill rotWithShape="1">
          <a:blip r:embed="rId2">
            <a:alphaModFix/>
          </a:blip>
          <a:srcRect b="0" l="0" r="0" t="0"/>
          <a:stretch/>
        </p:blipFill>
        <p:spPr>
          <a:xfrm>
            <a:off x="-211873" y="3734649"/>
            <a:ext cx="7543801" cy="2598379"/>
          </a:xfrm>
          <a:prstGeom prst="rect">
            <a:avLst/>
          </a:prstGeom>
          <a:noFill/>
          <a:ln>
            <a:noFill/>
          </a:ln>
        </p:spPr>
      </p:pic>
      <p:sp>
        <p:nvSpPr>
          <p:cNvPr id="280" name="Google Shape;280;p48"/>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1" name="Google Shape;281;p48"/>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82" name="Google Shape;282;p4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83" name="Google Shape;283;p48"/>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84" name="Google Shape;284;p48"/>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p:cSld name="Diagnostic Testing">
    <p:bg>
      <p:bgPr>
        <a:solidFill>
          <a:srgbClr val="661F57"/>
        </a:solidFill>
      </p:bgPr>
    </p:bg>
    <p:spTree>
      <p:nvGrpSpPr>
        <p:cNvPr id="285" name="Shape 285"/>
        <p:cNvGrpSpPr/>
        <p:nvPr/>
      </p:nvGrpSpPr>
      <p:grpSpPr>
        <a:xfrm>
          <a:off x="0" y="0"/>
          <a:ext cx="0" cy="0"/>
          <a:chOff x="0" y="0"/>
          <a:chExt cx="0" cy="0"/>
        </a:xfrm>
      </p:grpSpPr>
      <p:pic>
        <p:nvPicPr>
          <p:cNvPr id="286" name="Google Shape;286;p49"/>
          <p:cNvPicPr preferRelativeResize="0"/>
          <p:nvPr/>
        </p:nvPicPr>
        <p:blipFill rotWithShape="1">
          <a:blip r:embed="rId2">
            <a:alphaModFix/>
          </a:blip>
          <a:srcRect b="0" l="0" r="0" t="0"/>
          <a:stretch/>
        </p:blipFill>
        <p:spPr>
          <a:xfrm>
            <a:off x="-211872" y="3737114"/>
            <a:ext cx="7543798" cy="2599652"/>
          </a:xfrm>
          <a:prstGeom prst="rect">
            <a:avLst/>
          </a:prstGeom>
          <a:noFill/>
          <a:ln>
            <a:noFill/>
          </a:ln>
        </p:spPr>
      </p:pic>
      <p:sp>
        <p:nvSpPr>
          <p:cNvPr id="287" name="Google Shape;287;p49"/>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8" name="Google Shape;288;p49"/>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89" name="Google Shape;289;p4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90" name="Google Shape;290;p49"/>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91" name="Google Shape;291;p49"/>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p:cSld name="Communication of the Diagnosis">
    <p:bg>
      <p:bgPr>
        <a:solidFill>
          <a:srgbClr val="3997AF"/>
        </a:solidFill>
      </p:bgPr>
    </p:bg>
    <p:spTree>
      <p:nvGrpSpPr>
        <p:cNvPr id="292" name="Shape 292"/>
        <p:cNvGrpSpPr/>
        <p:nvPr/>
      </p:nvGrpSpPr>
      <p:grpSpPr>
        <a:xfrm>
          <a:off x="0" y="0"/>
          <a:ext cx="0" cy="0"/>
          <a:chOff x="0" y="0"/>
          <a:chExt cx="0" cy="0"/>
        </a:xfrm>
      </p:grpSpPr>
      <p:sp>
        <p:nvSpPr>
          <p:cNvPr id="293" name="Google Shape;293;p50"/>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4" name="Google Shape;294;p50"/>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123F67"/>
              </a:buClr>
              <a:buSzPts val="2400"/>
              <a:buFont typeface="Arial"/>
              <a:buChar char="•"/>
              <a:defRPr sz="2400">
                <a:solidFill>
                  <a:schemeClr val="lt1"/>
                </a:solidFill>
              </a:defRPr>
            </a:lvl1pPr>
            <a:lvl2pPr lvl="1" rtl="0"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rtl="0"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rtl="0" algn="l">
              <a:lnSpc>
                <a:spcPct val="90000"/>
              </a:lnSpc>
              <a:spcBef>
                <a:spcPts val="500"/>
              </a:spcBef>
              <a:spcAft>
                <a:spcPts val="0"/>
              </a:spcAft>
              <a:buClr>
                <a:srgbClr val="123F67"/>
              </a:buClr>
              <a:buSzPts val="1600"/>
              <a:buFont typeface="Arial"/>
              <a:buChar char="•"/>
              <a:defRPr sz="1600">
                <a:solidFill>
                  <a:schemeClr val="lt1"/>
                </a:solidFill>
              </a:defRPr>
            </a:lvl4pPr>
            <a:lvl5pPr lvl="4" rtl="0" algn="l">
              <a:lnSpc>
                <a:spcPct val="90000"/>
              </a:lnSpc>
              <a:spcBef>
                <a:spcPts val="500"/>
              </a:spcBef>
              <a:spcAft>
                <a:spcPts val="0"/>
              </a:spcAft>
              <a:buClr>
                <a:srgbClr val="123F67"/>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95" name="Google Shape;295;p5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96" name="Google Shape;296;p50"/>
          <p:cNvPicPr preferRelativeResize="0"/>
          <p:nvPr/>
        </p:nvPicPr>
        <p:blipFill rotWithShape="1">
          <a:blip r:embed="rId2">
            <a:alphaModFix/>
          </a:blip>
          <a:srcRect b="0" l="0" r="0" t="0"/>
          <a:stretch/>
        </p:blipFill>
        <p:spPr>
          <a:xfrm>
            <a:off x="-211872" y="3735499"/>
            <a:ext cx="7543798" cy="2599652"/>
          </a:xfrm>
          <a:prstGeom prst="rect">
            <a:avLst/>
          </a:prstGeom>
          <a:noFill/>
          <a:ln>
            <a:noFill/>
          </a:ln>
        </p:spPr>
      </p:pic>
      <p:pic>
        <p:nvPicPr>
          <p:cNvPr id="297" name="Google Shape;297;p50"/>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98" name="Google Shape;298;p50"/>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p:cSld name="Treatment">
    <p:bg>
      <p:bgPr>
        <a:solidFill>
          <a:srgbClr val="3FA5BC"/>
        </a:solidFill>
      </p:bgPr>
    </p:bg>
    <p:spTree>
      <p:nvGrpSpPr>
        <p:cNvPr id="299" name="Shape 299"/>
        <p:cNvGrpSpPr/>
        <p:nvPr/>
      </p:nvGrpSpPr>
      <p:grpSpPr>
        <a:xfrm>
          <a:off x="0" y="0"/>
          <a:ext cx="0" cy="0"/>
          <a:chOff x="0" y="0"/>
          <a:chExt cx="0" cy="0"/>
        </a:xfrm>
      </p:grpSpPr>
      <p:pic>
        <p:nvPicPr>
          <p:cNvPr id="300" name="Google Shape;300;p51"/>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301" name="Google Shape;301;p51"/>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2" name="Google Shape;302;p51"/>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123F67"/>
              </a:buClr>
              <a:buSzPts val="2400"/>
              <a:buFont typeface="Arial"/>
              <a:buChar char="•"/>
              <a:defRPr sz="2400">
                <a:solidFill>
                  <a:schemeClr val="lt1"/>
                </a:solidFill>
              </a:defRPr>
            </a:lvl1pPr>
            <a:lvl2pPr lvl="1" rtl="0"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rtl="0"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rtl="0" algn="l">
              <a:lnSpc>
                <a:spcPct val="90000"/>
              </a:lnSpc>
              <a:spcBef>
                <a:spcPts val="500"/>
              </a:spcBef>
              <a:spcAft>
                <a:spcPts val="0"/>
              </a:spcAft>
              <a:buClr>
                <a:srgbClr val="123F67"/>
              </a:buClr>
              <a:buSzPts val="1600"/>
              <a:buFont typeface="Arial"/>
              <a:buChar char="•"/>
              <a:defRPr sz="1600">
                <a:solidFill>
                  <a:schemeClr val="lt1"/>
                </a:solidFill>
              </a:defRPr>
            </a:lvl4pPr>
            <a:lvl5pPr lvl="4" rtl="0" algn="l">
              <a:lnSpc>
                <a:spcPct val="90000"/>
              </a:lnSpc>
              <a:spcBef>
                <a:spcPts val="500"/>
              </a:spcBef>
              <a:spcAft>
                <a:spcPts val="0"/>
              </a:spcAft>
              <a:buClr>
                <a:srgbClr val="123F67"/>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03" name="Google Shape;303;p5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04" name="Google Shape;304;p51"/>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305" name="Google Shape;305;p51"/>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p:cSld name="Information Integration &amp; Interpretation">
    <p:bg>
      <p:bgPr>
        <a:solidFill>
          <a:srgbClr val="D49E31"/>
        </a:solidFill>
      </p:bgPr>
    </p:bg>
    <p:spTree>
      <p:nvGrpSpPr>
        <p:cNvPr id="39"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b="0" l="0" r="0" t="0"/>
          <a:stretch/>
        </p:blipFill>
        <p:spPr>
          <a:xfrm>
            <a:off x="-211873" y="3734649"/>
            <a:ext cx="7543798" cy="2603350"/>
          </a:xfrm>
          <a:prstGeom prst="rect">
            <a:avLst/>
          </a:prstGeom>
          <a:noFill/>
          <a:ln>
            <a:noFill/>
          </a:ln>
        </p:spPr>
      </p:pic>
      <p:sp>
        <p:nvSpPr>
          <p:cNvPr id="41" name="Google Shape;41;p6"/>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 name="Google Shape;43;p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4" name="Google Shape;44;p6"/>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45" name="Google Shape;45;p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p:cSld name="Outcomes">
    <p:bg>
      <p:bgPr>
        <a:solidFill>
          <a:srgbClr val="50C3DC"/>
        </a:solidFill>
      </p:bgPr>
    </p:bg>
    <p:spTree>
      <p:nvGrpSpPr>
        <p:cNvPr id="306" name="Shape 306"/>
        <p:cNvGrpSpPr/>
        <p:nvPr/>
      </p:nvGrpSpPr>
      <p:grpSpPr>
        <a:xfrm>
          <a:off x="0" y="0"/>
          <a:ext cx="0" cy="0"/>
          <a:chOff x="0" y="0"/>
          <a:chExt cx="0" cy="0"/>
        </a:xfrm>
      </p:grpSpPr>
      <p:pic>
        <p:nvPicPr>
          <p:cNvPr id="307" name="Google Shape;307;p52"/>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308" name="Google Shape;308;p52"/>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9" name="Google Shape;309;p52"/>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lt1"/>
              </a:buClr>
              <a:buSzPts val="2400"/>
              <a:buFont typeface="Arial"/>
              <a:buChar char="•"/>
              <a:defRPr sz="2400">
                <a:solidFill>
                  <a:srgbClr val="174168"/>
                </a:solidFill>
              </a:defRPr>
            </a:lvl1pPr>
            <a:lvl2pPr lvl="1" rtl="0" algn="l">
              <a:lnSpc>
                <a:spcPct val="90000"/>
              </a:lnSpc>
              <a:spcBef>
                <a:spcPts val="500"/>
              </a:spcBef>
              <a:spcAft>
                <a:spcPts val="0"/>
              </a:spcAft>
              <a:buClr>
                <a:schemeClr val="lt1"/>
              </a:buClr>
              <a:buSzPts val="2000"/>
              <a:buFont typeface="Noto Sans Symbols"/>
              <a:buChar char="▪"/>
              <a:defRPr sz="2000">
                <a:solidFill>
                  <a:srgbClr val="174168"/>
                </a:solidFill>
              </a:defRPr>
            </a:lvl2pPr>
            <a:lvl3pPr lvl="2" rtl="0" algn="l">
              <a:lnSpc>
                <a:spcPct val="90000"/>
              </a:lnSpc>
              <a:spcBef>
                <a:spcPts val="500"/>
              </a:spcBef>
              <a:spcAft>
                <a:spcPts val="0"/>
              </a:spcAft>
              <a:buClr>
                <a:schemeClr val="lt1"/>
              </a:buClr>
              <a:buSzPts val="1800"/>
              <a:buFont typeface="Noto Sans Symbols"/>
              <a:buChar char="⮚"/>
              <a:defRPr sz="1800">
                <a:solidFill>
                  <a:srgbClr val="174168"/>
                </a:solidFill>
              </a:defRPr>
            </a:lvl3pPr>
            <a:lvl4pPr lvl="3" rtl="0" algn="l">
              <a:lnSpc>
                <a:spcPct val="90000"/>
              </a:lnSpc>
              <a:spcBef>
                <a:spcPts val="500"/>
              </a:spcBef>
              <a:spcAft>
                <a:spcPts val="0"/>
              </a:spcAft>
              <a:buClr>
                <a:schemeClr val="lt1"/>
              </a:buClr>
              <a:buSzPts val="1600"/>
              <a:buFont typeface="Arial"/>
              <a:buChar char="•"/>
              <a:defRPr sz="1600">
                <a:solidFill>
                  <a:srgbClr val="174168"/>
                </a:solidFill>
              </a:defRPr>
            </a:lvl4pPr>
            <a:lvl5pPr lvl="4" rtl="0" algn="l">
              <a:lnSpc>
                <a:spcPct val="90000"/>
              </a:lnSpc>
              <a:spcBef>
                <a:spcPts val="500"/>
              </a:spcBef>
              <a:spcAft>
                <a:spcPts val="0"/>
              </a:spcAft>
              <a:buClr>
                <a:schemeClr val="lt1"/>
              </a:buClr>
              <a:buSzPts val="1600"/>
              <a:buFont typeface="Arial"/>
              <a:buChar char="•"/>
              <a:defRPr sz="1600">
                <a:solidFill>
                  <a:srgbClr val="174168"/>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10" name="Google Shape;310;p5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11" name="Google Shape;311;p52"/>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312" name="Google Shape;312;p52"/>
          <p:cNvSpPr txBox="1"/>
          <p:nvPr>
            <p:ph idx="12" type="sldNum"/>
          </p:nvPr>
        </p:nvSpPr>
        <p:spPr>
          <a:xfrm>
            <a:off x="8556784" y="6333134"/>
            <a:ext cx="548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313" name="Shape 313"/>
        <p:cNvGrpSpPr/>
        <p:nvPr/>
      </p:nvGrpSpPr>
      <p:grpSpPr>
        <a:xfrm>
          <a:off x="0" y="0"/>
          <a:ext cx="0" cy="0"/>
          <a:chOff x="0" y="0"/>
          <a:chExt cx="0" cy="0"/>
        </a:xfrm>
      </p:grpSpPr>
      <p:sp>
        <p:nvSpPr>
          <p:cNvPr id="314" name="Google Shape;314;p53"/>
          <p:cNvSpPr/>
          <p:nvPr>
            <p:ph idx="2" type="pic"/>
          </p:nvPr>
        </p:nvSpPr>
        <p:spPr>
          <a:xfrm>
            <a:off x="0" y="0"/>
            <a:ext cx="9144000" cy="6176100"/>
          </a:xfrm>
          <a:prstGeom prst="rect">
            <a:avLst/>
          </a:prstGeom>
          <a:noFill/>
          <a:ln>
            <a:noFill/>
          </a:ln>
        </p:spPr>
      </p:sp>
      <p:sp>
        <p:nvSpPr>
          <p:cNvPr id="315" name="Google Shape;315;p53"/>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16" name="Google Shape;316;p53"/>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pic>
        <p:nvPicPr>
          <p:cNvPr id="317" name="Google Shape;317;p53"/>
          <p:cNvPicPr preferRelativeResize="0"/>
          <p:nvPr/>
        </p:nvPicPr>
        <p:blipFill>
          <a:blip r:embed="rId2">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8" name="Shape 318"/>
        <p:cNvGrpSpPr/>
        <p:nvPr/>
      </p:nvGrpSpPr>
      <p:grpSpPr>
        <a:xfrm>
          <a:off x="0" y="0"/>
          <a:ext cx="0" cy="0"/>
          <a:chOff x="0" y="0"/>
          <a:chExt cx="0" cy="0"/>
        </a:xfrm>
      </p:grpSpPr>
      <p:sp>
        <p:nvSpPr>
          <p:cNvPr id="319" name="Google Shape;319;p5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0" name="Google Shape;320;p5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1" name="Google Shape;321;p5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2" name="Shape 322"/>
        <p:cNvGrpSpPr/>
        <p:nvPr/>
      </p:nvGrpSpPr>
      <p:grpSpPr>
        <a:xfrm>
          <a:off x="0" y="0"/>
          <a:ext cx="0" cy="0"/>
          <a:chOff x="0" y="0"/>
          <a:chExt cx="0" cy="0"/>
        </a:xfrm>
      </p:grpSpPr>
      <p:sp>
        <p:nvSpPr>
          <p:cNvPr id="323" name="Google Shape;323;p55"/>
          <p:cNvSpPr txBox="1"/>
          <p:nvPr>
            <p:ph type="title"/>
          </p:nvPr>
        </p:nvSpPr>
        <p:spPr>
          <a:xfrm>
            <a:off x="946404" y="217984"/>
            <a:ext cx="7269600" cy="816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3A63"/>
              </a:buClr>
              <a:buSzPts val="4000"/>
              <a:buFont typeface="Trebuchet MS"/>
              <a:buNone/>
              <a:defRPr>
                <a:solidFill>
                  <a:srgbClr val="003A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4" name="Google Shape;324;p55"/>
          <p:cNvSpPr txBox="1"/>
          <p:nvPr>
            <p:ph idx="1" type="body"/>
          </p:nvPr>
        </p:nvSpPr>
        <p:spPr>
          <a:xfrm>
            <a:off x="946404" y="1209963"/>
            <a:ext cx="6830700" cy="4822500"/>
          </a:xfrm>
          <a:prstGeom prst="rect">
            <a:avLst/>
          </a:prstGeom>
          <a:noFill/>
          <a:ln>
            <a:noFill/>
          </a:ln>
        </p:spPr>
        <p:txBody>
          <a:bodyPr anchorCtr="0" anchor="t" bIns="45700" lIns="91425" spcFirstLastPara="1" rIns="91425" wrap="square" tIns="45700">
            <a:normAutofit/>
          </a:bodyPr>
          <a:lstStyle>
            <a:lvl1pPr indent="-365760" lvl="0" marL="457200" rtl="0" algn="l">
              <a:lnSpc>
                <a:spcPct val="95000"/>
              </a:lnSpc>
              <a:spcBef>
                <a:spcPts val="1400"/>
              </a:spcBef>
              <a:spcAft>
                <a:spcPts val="0"/>
              </a:spcAft>
              <a:buSzPts val="2160"/>
              <a:buChar char="•"/>
              <a:defRPr>
                <a:solidFill>
                  <a:srgbClr val="003A63"/>
                </a:solidFill>
              </a:defRPr>
            </a:lvl1pPr>
            <a:lvl2pPr indent="-330200" lvl="1" marL="914400" rtl="0" algn="l">
              <a:lnSpc>
                <a:spcPct val="90000"/>
              </a:lnSpc>
              <a:spcBef>
                <a:spcPts val="300"/>
              </a:spcBef>
              <a:spcAft>
                <a:spcPts val="0"/>
              </a:spcAft>
              <a:buSzPts val="1600"/>
              <a:buChar char="•"/>
              <a:defRPr>
                <a:solidFill>
                  <a:srgbClr val="003A63"/>
                </a:solidFill>
              </a:defRPr>
            </a:lvl2pPr>
            <a:lvl3pPr indent="-317500" lvl="2" marL="1371600" rtl="0" algn="l">
              <a:lnSpc>
                <a:spcPct val="90000"/>
              </a:lnSpc>
              <a:spcBef>
                <a:spcPts val="300"/>
              </a:spcBef>
              <a:spcAft>
                <a:spcPts val="0"/>
              </a:spcAft>
              <a:buSzPts val="1400"/>
              <a:buChar char="•"/>
              <a:defRPr>
                <a:solidFill>
                  <a:srgbClr val="003A63"/>
                </a:solidFill>
              </a:defRPr>
            </a:lvl3pPr>
            <a:lvl4pPr indent="-317500" lvl="3" marL="1828800" rtl="0" algn="l">
              <a:lnSpc>
                <a:spcPct val="90000"/>
              </a:lnSpc>
              <a:spcBef>
                <a:spcPts val="300"/>
              </a:spcBef>
              <a:spcAft>
                <a:spcPts val="0"/>
              </a:spcAft>
              <a:buSzPts val="1400"/>
              <a:buChar char="•"/>
              <a:defRPr>
                <a:solidFill>
                  <a:srgbClr val="003A63"/>
                </a:solidFill>
              </a:defRPr>
            </a:lvl4pPr>
            <a:lvl5pPr indent="-317500" lvl="4" marL="2286000" rtl="0" algn="l">
              <a:lnSpc>
                <a:spcPct val="90000"/>
              </a:lnSpc>
              <a:spcBef>
                <a:spcPts val="300"/>
              </a:spcBef>
              <a:spcAft>
                <a:spcPts val="0"/>
              </a:spcAft>
              <a:buSzPts val="1400"/>
              <a:buChar char="•"/>
              <a:defRPr>
                <a:solidFill>
                  <a:srgbClr val="003A63"/>
                </a:solidFill>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325" name="Google Shape;325;p55"/>
          <p:cNvSpPr txBox="1"/>
          <p:nvPr>
            <p:ph idx="10" type="dt"/>
          </p:nvPr>
        </p:nvSpPr>
        <p:spPr>
          <a:xfrm rot="-5400000">
            <a:off x="7831634" y="1044300"/>
            <a:ext cx="19047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6" name="Google Shape;326;p55"/>
          <p:cNvSpPr txBox="1"/>
          <p:nvPr>
            <p:ph idx="11" type="ftr"/>
          </p:nvPr>
        </p:nvSpPr>
        <p:spPr>
          <a:xfrm rot="-5400000">
            <a:off x="6993433" y="4092300"/>
            <a:ext cx="3581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7" name="Google Shape;327;p55"/>
          <p:cNvSpPr txBox="1"/>
          <p:nvPr>
            <p:ph idx="12" type="sldNum"/>
          </p:nvPr>
        </p:nvSpPr>
        <p:spPr>
          <a:xfrm>
            <a:off x="8441055" y="6172201"/>
            <a:ext cx="685800" cy="593700"/>
          </a:xfrm>
          <a:prstGeom prst="rect">
            <a:avLst/>
          </a:prstGeom>
          <a:noFill/>
          <a:ln>
            <a:noFill/>
          </a:ln>
        </p:spPr>
        <p:txBody>
          <a:bodyPr anchorCtr="0" anchor="ctr" bIns="45700" lIns="27425" spcFirstLastPara="1" rIns="27425" wrap="square" tIns="45700">
            <a:norm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table&#10;&#10;Description automatically generated" id="328" name="Google Shape;328;p55"/>
          <p:cNvPicPr preferRelativeResize="0"/>
          <p:nvPr/>
        </p:nvPicPr>
        <p:blipFill rotWithShape="1">
          <a:blip r:embed="rId2">
            <a:alphaModFix/>
          </a:blip>
          <a:srcRect b="0" l="0" r="0" t="0"/>
          <a:stretch/>
        </p:blipFill>
        <p:spPr>
          <a:xfrm>
            <a:off x="1851891" y="6163302"/>
            <a:ext cx="4080163" cy="52102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1">
  <p:cSld name="Patient Experiences a Health Problem">
    <p:bg>
      <p:bgPr>
        <a:solidFill>
          <a:srgbClr val="174168"/>
        </a:solidFill>
      </p:bgPr>
    </p:bg>
    <p:spTree>
      <p:nvGrpSpPr>
        <p:cNvPr id="329" name="Shape 329"/>
        <p:cNvGrpSpPr/>
        <p:nvPr/>
      </p:nvGrpSpPr>
      <p:grpSpPr>
        <a:xfrm>
          <a:off x="0" y="0"/>
          <a:ext cx="0" cy="0"/>
          <a:chOff x="0" y="0"/>
          <a:chExt cx="0" cy="0"/>
        </a:xfrm>
      </p:grpSpPr>
      <p:sp>
        <p:nvSpPr>
          <p:cNvPr id="330" name="Google Shape;330;p56"/>
          <p:cNvSpPr txBox="1"/>
          <p:nvPr>
            <p:ph idx="1" type="subTitle"/>
          </p:nvPr>
        </p:nvSpPr>
        <p:spPr>
          <a:xfrm>
            <a:off x="742950" y="2661297"/>
            <a:ext cx="7772400" cy="40602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31" name="Google Shape;331;p5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32" name="Google Shape;332;p56"/>
          <p:cNvPicPr preferRelativeResize="0"/>
          <p:nvPr/>
        </p:nvPicPr>
        <p:blipFill rotWithShape="1">
          <a:blip r:embed="rId2">
            <a:alphaModFix/>
          </a:blip>
          <a:srcRect b="0" l="0" r="0" t="0"/>
          <a:stretch/>
        </p:blipFill>
        <p:spPr>
          <a:xfrm>
            <a:off x="0" y="-203914"/>
            <a:ext cx="9680448" cy="333906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1">
  <p:cSld name="Patient Engages with Health Care System_1">
    <p:bg>
      <p:bgPr>
        <a:solidFill>
          <a:srgbClr val="205D84"/>
        </a:solidFill>
      </p:bgPr>
    </p:bg>
    <p:spTree>
      <p:nvGrpSpPr>
        <p:cNvPr id="333" name="Shape 333"/>
        <p:cNvGrpSpPr/>
        <p:nvPr/>
      </p:nvGrpSpPr>
      <p:grpSpPr>
        <a:xfrm>
          <a:off x="0" y="0"/>
          <a:ext cx="0" cy="0"/>
          <a:chOff x="0" y="0"/>
          <a:chExt cx="0" cy="0"/>
        </a:xfrm>
      </p:grpSpPr>
      <p:pic>
        <p:nvPicPr>
          <p:cNvPr id="334" name="Google Shape;334;p57"/>
          <p:cNvPicPr preferRelativeResize="0"/>
          <p:nvPr/>
        </p:nvPicPr>
        <p:blipFill rotWithShape="1">
          <a:blip r:embed="rId2">
            <a:alphaModFix/>
          </a:blip>
          <a:srcRect b="0" l="0" r="0" t="0"/>
          <a:stretch/>
        </p:blipFill>
        <p:spPr>
          <a:xfrm>
            <a:off x="-138720" y="-211121"/>
            <a:ext cx="10058400" cy="3469433"/>
          </a:xfrm>
          <a:prstGeom prst="rect">
            <a:avLst/>
          </a:prstGeom>
          <a:noFill/>
          <a:ln>
            <a:noFill/>
          </a:ln>
        </p:spPr>
      </p:pic>
      <p:sp>
        <p:nvSpPr>
          <p:cNvPr id="335" name="Google Shape;335;p5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1">
  <p:cSld name="Information Gathering_1">
    <p:bg>
      <p:bgPr>
        <a:solidFill>
          <a:srgbClr val="E7AE30"/>
        </a:solidFill>
      </p:bgPr>
    </p:bg>
    <p:spTree>
      <p:nvGrpSpPr>
        <p:cNvPr id="336" name="Shape 336"/>
        <p:cNvGrpSpPr/>
        <p:nvPr/>
      </p:nvGrpSpPr>
      <p:grpSpPr>
        <a:xfrm>
          <a:off x="0" y="0"/>
          <a:ext cx="0" cy="0"/>
          <a:chOff x="0" y="0"/>
          <a:chExt cx="0" cy="0"/>
        </a:xfrm>
      </p:grpSpPr>
      <p:pic>
        <p:nvPicPr>
          <p:cNvPr id="337" name="Google Shape;337;p58"/>
          <p:cNvPicPr preferRelativeResize="0"/>
          <p:nvPr/>
        </p:nvPicPr>
        <p:blipFill rotWithShape="1">
          <a:blip r:embed="rId2">
            <a:alphaModFix/>
          </a:blip>
          <a:srcRect b="0" l="0" r="0" t="0"/>
          <a:stretch/>
        </p:blipFill>
        <p:spPr>
          <a:xfrm>
            <a:off x="-134112" y="-151862"/>
            <a:ext cx="10058399" cy="3471134"/>
          </a:xfrm>
          <a:prstGeom prst="rect">
            <a:avLst/>
          </a:prstGeom>
          <a:noFill/>
          <a:ln>
            <a:noFill/>
          </a:ln>
        </p:spPr>
      </p:pic>
      <p:sp>
        <p:nvSpPr>
          <p:cNvPr id="338" name="Google Shape;338;p5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1">
  <p:cSld name="Information Integration &amp; Interpretation_1">
    <p:bg>
      <p:bgPr>
        <a:solidFill>
          <a:srgbClr val="D49E31"/>
        </a:solidFill>
      </p:bgPr>
    </p:bg>
    <p:spTree>
      <p:nvGrpSpPr>
        <p:cNvPr id="339" name="Shape 339"/>
        <p:cNvGrpSpPr/>
        <p:nvPr/>
      </p:nvGrpSpPr>
      <p:grpSpPr>
        <a:xfrm>
          <a:off x="0" y="0"/>
          <a:ext cx="0" cy="0"/>
          <a:chOff x="0" y="0"/>
          <a:chExt cx="0" cy="0"/>
        </a:xfrm>
      </p:grpSpPr>
      <p:pic>
        <p:nvPicPr>
          <p:cNvPr id="340" name="Google Shape;340;p59"/>
          <p:cNvPicPr preferRelativeResize="0"/>
          <p:nvPr/>
        </p:nvPicPr>
        <p:blipFill rotWithShape="1">
          <a:blip r:embed="rId2">
            <a:alphaModFix/>
          </a:blip>
          <a:srcRect b="0" l="0" r="0" t="0"/>
          <a:stretch/>
        </p:blipFill>
        <p:spPr>
          <a:xfrm>
            <a:off x="-297217" y="-42134"/>
            <a:ext cx="10058399" cy="3471134"/>
          </a:xfrm>
          <a:prstGeom prst="rect">
            <a:avLst/>
          </a:prstGeom>
          <a:noFill/>
          <a:ln>
            <a:noFill/>
          </a:ln>
        </p:spPr>
      </p:pic>
      <p:sp>
        <p:nvSpPr>
          <p:cNvPr id="341" name="Google Shape;341;p5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1">
  <p:cSld name="Working Diagnosis_1">
    <p:bg>
      <p:bgPr>
        <a:solidFill>
          <a:srgbClr val="C08B3F"/>
        </a:solidFill>
      </p:bgPr>
    </p:bg>
    <p:spTree>
      <p:nvGrpSpPr>
        <p:cNvPr id="342" name="Shape 342"/>
        <p:cNvGrpSpPr/>
        <p:nvPr/>
      </p:nvGrpSpPr>
      <p:grpSpPr>
        <a:xfrm>
          <a:off x="0" y="0"/>
          <a:ext cx="0" cy="0"/>
          <a:chOff x="0" y="0"/>
          <a:chExt cx="0" cy="0"/>
        </a:xfrm>
      </p:grpSpPr>
      <p:pic>
        <p:nvPicPr>
          <p:cNvPr id="343" name="Google Shape;343;p60"/>
          <p:cNvPicPr preferRelativeResize="0"/>
          <p:nvPr/>
        </p:nvPicPr>
        <p:blipFill rotWithShape="1">
          <a:blip r:embed="rId2">
            <a:alphaModFix/>
          </a:blip>
          <a:srcRect b="0" l="0" r="0" t="0"/>
          <a:stretch/>
        </p:blipFill>
        <p:spPr>
          <a:xfrm>
            <a:off x="-187488" y="-40433"/>
            <a:ext cx="10058400" cy="3469433"/>
          </a:xfrm>
          <a:prstGeom prst="rect">
            <a:avLst/>
          </a:prstGeom>
          <a:noFill/>
          <a:ln>
            <a:noFill/>
          </a:ln>
        </p:spPr>
      </p:pic>
      <p:sp>
        <p:nvSpPr>
          <p:cNvPr id="344" name="Google Shape;344;p6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1">
  <p:cSld name="Has Sufficient Information Been Collected?_1">
    <p:bg>
      <p:bgPr>
        <a:solidFill>
          <a:srgbClr val="174168"/>
        </a:solidFill>
      </p:bgPr>
    </p:bg>
    <p:spTree>
      <p:nvGrpSpPr>
        <p:cNvPr id="345" name="Shape 345"/>
        <p:cNvGrpSpPr/>
        <p:nvPr/>
      </p:nvGrpSpPr>
      <p:grpSpPr>
        <a:xfrm>
          <a:off x="0" y="0"/>
          <a:ext cx="0" cy="0"/>
          <a:chOff x="0" y="0"/>
          <a:chExt cx="0" cy="0"/>
        </a:xfrm>
      </p:grpSpPr>
      <p:pic>
        <p:nvPicPr>
          <p:cNvPr id="346" name="Google Shape;346;p61"/>
          <p:cNvPicPr preferRelativeResize="0"/>
          <p:nvPr/>
        </p:nvPicPr>
        <p:blipFill rotWithShape="1">
          <a:blip r:embed="rId2">
            <a:alphaModFix/>
          </a:blip>
          <a:srcRect b="0" l="0" r="0" t="0"/>
          <a:stretch/>
        </p:blipFill>
        <p:spPr>
          <a:xfrm>
            <a:off x="-246662" y="-55920"/>
            <a:ext cx="10103297" cy="3484920"/>
          </a:xfrm>
          <a:prstGeom prst="rect">
            <a:avLst/>
          </a:prstGeom>
          <a:noFill/>
          <a:ln>
            <a:noFill/>
          </a:ln>
        </p:spPr>
      </p:pic>
      <p:sp>
        <p:nvSpPr>
          <p:cNvPr id="347" name="Google Shape;347;p6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p:cSld name="Working Diagnosis">
    <p:bg>
      <p:bgPr>
        <a:solidFill>
          <a:srgbClr val="C08B3F"/>
        </a:solidFill>
      </p:bgPr>
    </p:bg>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48" name="Google Shape;48;p7"/>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 name="Google Shape;50;p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1" name="Google Shape;51;p7"/>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2" name="Google Shape;52;p7"/>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1">
  <p:cSld name="Clinical History &amp; Interview_1">
    <p:bg>
      <p:bgPr>
        <a:solidFill>
          <a:srgbClr val="74235F"/>
        </a:solidFill>
      </p:bgPr>
    </p:bg>
    <p:spTree>
      <p:nvGrpSpPr>
        <p:cNvPr id="348" name="Shape 348"/>
        <p:cNvGrpSpPr/>
        <p:nvPr/>
      </p:nvGrpSpPr>
      <p:grpSpPr>
        <a:xfrm>
          <a:off x="0" y="0"/>
          <a:ext cx="0" cy="0"/>
          <a:chOff x="0" y="0"/>
          <a:chExt cx="0" cy="0"/>
        </a:xfrm>
      </p:grpSpPr>
      <p:pic>
        <p:nvPicPr>
          <p:cNvPr id="349" name="Google Shape;349;p62"/>
          <p:cNvPicPr preferRelativeResize="0"/>
          <p:nvPr/>
        </p:nvPicPr>
        <p:blipFill rotWithShape="1">
          <a:blip r:embed="rId2">
            <a:alphaModFix/>
          </a:blip>
          <a:srcRect b="0" l="0" r="0" t="0"/>
          <a:stretch/>
        </p:blipFill>
        <p:spPr>
          <a:xfrm>
            <a:off x="-309406" y="-35504"/>
            <a:ext cx="10058395" cy="3464504"/>
          </a:xfrm>
          <a:prstGeom prst="rect">
            <a:avLst/>
          </a:prstGeom>
          <a:noFill/>
          <a:ln>
            <a:noFill/>
          </a:ln>
        </p:spPr>
      </p:pic>
      <p:sp>
        <p:nvSpPr>
          <p:cNvPr id="350" name="Google Shape;350;p6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1">
  <p:cSld name="Physical Exam_1">
    <p:bg>
      <p:bgPr>
        <a:solidFill>
          <a:srgbClr val="892E71"/>
        </a:solidFill>
      </p:bgPr>
    </p:bg>
    <p:spTree>
      <p:nvGrpSpPr>
        <p:cNvPr id="351" name="Shape 351"/>
        <p:cNvGrpSpPr/>
        <p:nvPr/>
      </p:nvGrpSpPr>
      <p:grpSpPr>
        <a:xfrm>
          <a:off x="0" y="0"/>
          <a:ext cx="0" cy="0"/>
          <a:chOff x="0" y="0"/>
          <a:chExt cx="0" cy="0"/>
        </a:xfrm>
      </p:grpSpPr>
      <p:pic>
        <p:nvPicPr>
          <p:cNvPr id="352" name="Google Shape;352;p63"/>
          <p:cNvPicPr preferRelativeResize="0"/>
          <p:nvPr/>
        </p:nvPicPr>
        <p:blipFill rotWithShape="1">
          <a:blip r:embed="rId2">
            <a:alphaModFix/>
          </a:blip>
          <a:srcRect b="0" l="0" r="0" t="0"/>
          <a:stretch/>
        </p:blipFill>
        <p:spPr>
          <a:xfrm>
            <a:off x="-309409" y="-35585"/>
            <a:ext cx="10058630" cy="3464584"/>
          </a:xfrm>
          <a:prstGeom prst="rect">
            <a:avLst/>
          </a:prstGeom>
          <a:noFill/>
          <a:ln>
            <a:noFill/>
          </a:ln>
        </p:spPr>
      </p:pic>
      <p:sp>
        <p:nvSpPr>
          <p:cNvPr id="353" name="Google Shape;353;p6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1">
  <p:cSld name="Referral &amp; Consultation_1">
    <p:bg>
      <p:bgPr>
        <a:solidFill>
          <a:srgbClr val="973272"/>
        </a:solidFill>
      </p:bgPr>
    </p:bg>
    <p:spTree>
      <p:nvGrpSpPr>
        <p:cNvPr id="354" name="Shape 354"/>
        <p:cNvGrpSpPr/>
        <p:nvPr/>
      </p:nvGrpSpPr>
      <p:grpSpPr>
        <a:xfrm>
          <a:off x="0" y="0"/>
          <a:ext cx="0" cy="0"/>
          <a:chOff x="0" y="0"/>
          <a:chExt cx="0" cy="0"/>
        </a:xfrm>
      </p:grpSpPr>
      <p:pic>
        <p:nvPicPr>
          <p:cNvPr id="355" name="Google Shape;355;p64"/>
          <p:cNvPicPr preferRelativeResize="0"/>
          <p:nvPr/>
        </p:nvPicPr>
        <p:blipFill rotWithShape="1">
          <a:blip r:embed="rId2">
            <a:alphaModFix/>
          </a:blip>
          <a:srcRect b="0" l="0" r="0" t="0"/>
          <a:stretch/>
        </p:blipFill>
        <p:spPr>
          <a:xfrm>
            <a:off x="-272833" y="-35505"/>
            <a:ext cx="10058400" cy="3464505"/>
          </a:xfrm>
          <a:prstGeom prst="rect">
            <a:avLst/>
          </a:prstGeom>
          <a:noFill/>
          <a:ln>
            <a:noFill/>
          </a:ln>
        </p:spPr>
      </p:pic>
      <p:sp>
        <p:nvSpPr>
          <p:cNvPr id="356" name="Google Shape;356;p6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1">
  <p:cSld name="Diagnostic Testing_1">
    <p:bg>
      <p:bgPr>
        <a:solidFill>
          <a:srgbClr val="661F57"/>
        </a:solidFill>
      </p:bgPr>
    </p:bg>
    <p:spTree>
      <p:nvGrpSpPr>
        <p:cNvPr id="357" name="Shape 357"/>
        <p:cNvGrpSpPr/>
        <p:nvPr/>
      </p:nvGrpSpPr>
      <p:grpSpPr>
        <a:xfrm>
          <a:off x="0" y="0"/>
          <a:ext cx="0" cy="0"/>
          <a:chOff x="0" y="0"/>
          <a:chExt cx="0" cy="0"/>
        </a:xfrm>
      </p:grpSpPr>
      <p:pic>
        <p:nvPicPr>
          <p:cNvPr id="358" name="Google Shape;358;p65"/>
          <p:cNvPicPr preferRelativeResize="0"/>
          <p:nvPr/>
        </p:nvPicPr>
        <p:blipFill rotWithShape="1">
          <a:blip r:embed="rId2">
            <a:alphaModFix/>
          </a:blip>
          <a:srcRect b="0" l="0" r="0" t="0"/>
          <a:stretch/>
        </p:blipFill>
        <p:spPr>
          <a:xfrm>
            <a:off x="-272832" y="-37203"/>
            <a:ext cx="10058399" cy="3466203"/>
          </a:xfrm>
          <a:prstGeom prst="rect">
            <a:avLst/>
          </a:prstGeom>
          <a:noFill/>
          <a:ln>
            <a:noFill/>
          </a:ln>
        </p:spPr>
      </p:pic>
      <p:sp>
        <p:nvSpPr>
          <p:cNvPr id="359" name="Google Shape;359;p6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D49E3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1">
  <p:cSld name="Communication of the Diagnosis_1">
    <p:bg>
      <p:bgPr>
        <a:solidFill>
          <a:srgbClr val="3997AF"/>
        </a:solidFill>
      </p:bgPr>
    </p:bg>
    <p:spTree>
      <p:nvGrpSpPr>
        <p:cNvPr id="360" name="Shape 360"/>
        <p:cNvGrpSpPr/>
        <p:nvPr/>
      </p:nvGrpSpPr>
      <p:grpSpPr>
        <a:xfrm>
          <a:off x="0" y="0"/>
          <a:ext cx="0" cy="0"/>
          <a:chOff x="0" y="0"/>
          <a:chExt cx="0" cy="0"/>
        </a:xfrm>
      </p:grpSpPr>
      <p:sp>
        <p:nvSpPr>
          <p:cNvPr id="361" name="Google Shape;361;p6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62" name="Google Shape;362;p66"/>
          <p:cNvPicPr preferRelativeResize="0"/>
          <p:nvPr/>
        </p:nvPicPr>
        <p:blipFill rotWithShape="1">
          <a:blip r:embed="rId2">
            <a:alphaModFix/>
          </a:blip>
          <a:srcRect b="0" l="0" r="0" t="0"/>
          <a:stretch/>
        </p:blipFill>
        <p:spPr>
          <a:xfrm>
            <a:off x="-297216" y="0"/>
            <a:ext cx="10058399" cy="346620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1">
  <p:cSld name="Treatment_1">
    <p:bg>
      <p:bgPr>
        <a:solidFill>
          <a:srgbClr val="3FA5BC"/>
        </a:solidFill>
      </p:bgPr>
    </p:bg>
    <p:spTree>
      <p:nvGrpSpPr>
        <p:cNvPr id="363" name="Shape 363"/>
        <p:cNvGrpSpPr/>
        <p:nvPr/>
      </p:nvGrpSpPr>
      <p:grpSpPr>
        <a:xfrm>
          <a:off x="0" y="0"/>
          <a:ext cx="0" cy="0"/>
          <a:chOff x="0" y="0"/>
          <a:chExt cx="0" cy="0"/>
        </a:xfrm>
      </p:grpSpPr>
      <p:pic>
        <p:nvPicPr>
          <p:cNvPr id="364" name="Google Shape;364;p67"/>
          <p:cNvPicPr preferRelativeResize="0"/>
          <p:nvPr/>
        </p:nvPicPr>
        <p:blipFill rotWithShape="1">
          <a:blip r:embed="rId2">
            <a:alphaModFix/>
          </a:blip>
          <a:srcRect b="0" l="0" r="0" t="0"/>
          <a:stretch/>
        </p:blipFill>
        <p:spPr>
          <a:xfrm>
            <a:off x="-323088" y="0"/>
            <a:ext cx="10058400" cy="3464505"/>
          </a:xfrm>
          <a:prstGeom prst="rect">
            <a:avLst/>
          </a:prstGeom>
          <a:noFill/>
          <a:ln>
            <a:noFill/>
          </a:ln>
        </p:spPr>
      </p:pic>
      <p:sp>
        <p:nvSpPr>
          <p:cNvPr id="365" name="Google Shape;365;p6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1">
  <p:cSld name="Outcomes_1">
    <p:bg>
      <p:bgPr>
        <a:solidFill>
          <a:srgbClr val="50C3DC"/>
        </a:solidFill>
      </p:bgPr>
    </p:bg>
    <p:spTree>
      <p:nvGrpSpPr>
        <p:cNvPr id="366" name="Shape 366"/>
        <p:cNvGrpSpPr/>
        <p:nvPr/>
      </p:nvGrpSpPr>
      <p:grpSpPr>
        <a:xfrm>
          <a:off x="0" y="0"/>
          <a:ext cx="0" cy="0"/>
          <a:chOff x="0" y="0"/>
          <a:chExt cx="0" cy="0"/>
        </a:xfrm>
      </p:grpSpPr>
      <p:pic>
        <p:nvPicPr>
          <p:cNvPr id="367" name="Google Shape;367;p68"/>
          <p:cNvPicPr preferRelativeResize="0"/>
          <p:nvPr/>
        </p:nvPicPr>
        <p:blipFill rotWithShape="1">
          <a:blip r:embed="rId2">
            <a:alphaModFix/>
          </a:blip>
          <a:srcRect b="0" l="0" r="0" t="0"/>
          <a:stretch/>
        </p:blipFill>
        <p:spPr>
          <a:xfrm>
            <a:off x="-309409" y="-35505"/>
            <a:ext cx="10058400" cy="3464505"/>
          </a:xfrm>
          <a:prstGeom prst="rect">
            <a:avLst/>
          </a:prstGeom>
          <a:noFill/>
          <a:ln>
            <a:noFill/>
          </a:ln>
        </p:spPr>
      </p:pic>
      <p:sp>
        <p:nvSpPr>
          <p:cNvPr id="368" name="Google Shape;368;p6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17416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p:cSld name="Has Sufficient Information Been Collected?">
    <p:bg>
      <p:bgPr>
        <a:solidFill>
          <a:srgbClr val="174168"/>
        </a:solidFill>
      </p:bgPr>
    </p:bg>
    <p:spTree>
      <p:nvGrpSpPr>
        <p:cNvPr id="53" name="Shape 53"/>
        <p:cNvGrpSpPr/>
        <p:nvPr/>
      </p:nvGrpSpPr>
      <p:grpSpPr>
        <a:xfrm>
          <a:off x="0" y="0"/>
          <a:ext cx="0" cy="0"/>
          <a:chOff x="0" y="0"/>
          <a:chExt cx="0" cy="0"/>
        </a:xfrm>
      </p:grpSpPr>
      <p:pic>
        <p:nvPicPr>
          <p:cNvPr id="54" name="Google Shape;54;p8"/>
          <p:cNvPicPr preferRelativeResize="0"/>
          <p:nvPr/>
        </p:nvPicPr>
        <p:blipFill rotWithShape="1">
          <a:blip r:embed="rId2">
            <a:alphaModFix/>
          </a:blip>
          <a:srcRect b="0" l="0" r="0" t="0"/>
          <a:stretch/>
        </p:blipFill>
        <p:spPr>
          <a:xfrm>
            <a:off x="-234470" y="3720013"/>
            <a:ext cx="7577473" cy="2613690"/>
          </a:xfrm>
          <a:prstGeom prst="rect">
            <a:avLst/>
          </a:prstGeom>
          <a:noFill/>
          <a:ln>
            <a:noFill/>
          </a:ln>
        </p:spPr>
      </p:pic>
      <p:sp>
        <p:nvSpPr>
          <p:cNvPr id="55" name="Google Shape;55;p8"/>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8" name="Google Shape;58;p8"/>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9" name="Google Shape;59;p8"/>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p:cSld name="Clinical History &amp; Interview">
    <p:bg>
      <p:bgPr>
        <a:solidFill>
          <a:srgbClr val="74235F"/>
        </a:solidFill>
      </p:bgPr>
    </p:bg>
    <p:spTree>
      <p:nvGrpSpPr>
        <p:cNvPr id="60" name="Shape 60"/>
        <p:cNvGrpSpPr/>
        <p:nvPr/>
      </p:nvGrpSpPr>
      <p:grpSpPr>
        <a:xfrm>
          <a:off x="0" y="0"/>
          <a:ext cx="0" cy="0"/>
          <a:chOff x="0" y="0"/>
          <a:chExt cx="0" cy="0"/>
        </a:xfrm>
      </p:grpSpPr>
      <p:pic>
        <p:nvPicPr>
          <p:cNvPr id="61" name="Google Shape;61;p9"/>
          <p:cNvPicPr preferRelativeResize="0"/>
          <p:nvPr/>
        </p:nvPicPr>
        <p:blipFill rotWithShape="1">
          <a:blip r:embed="rId2">
            <a:alphaModFix/>
          </a:blip>
          <a:srcRect b="0" l="0" r="0" t="0"/>
          <a:stretch/>
        </p:blipFill>
        <p:spPr>
          <a:xfrm>
            <a:off x="-211870" y="3726802"/>
            <a:ext cx="7543796" cy="2598378"/>
          </a:xfrm>
          <a:prstGeom prst="rect">
            <a:avLst/>
          </a:prstGeom>
          <a:noFill/>
          <a:ln>
            <a:noFill/>
          </a:ln>
        </p:spPr>
      </p:pic>
      <p:sp>
        <p:nvSpPr>
          <p:cNvPr id="62" name="Google Shape;62;p9"/>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4" name="Google Shape;64;p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5" name="Google Shape;65;p9"/>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66" name="Google Shape;66;p9"/>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p:cSld name="Physical Exam">
    <p:bg>
      <p:bgPr>
        <a:solidFill>
          <a:srgbClr val="892E71"/>
        </a:solidFill>
      </p:bgPr>
    </p:bg>
    <p:spTree>
      <p:nvGrpSpPr>
        <p:cNvPr id="67" name="Shape 67"/>
        <p:cNvGrpSpPr/>
        <p:nvPr/>
      </p:nvGrpSpPr>
      <p:grpSpPr>
        <a:xfrm>
          <a:off x="0" y="0"/>
          <a:ext cx="0" cy="0"/>
          <a:chOff x="0" y="0"/>
          <a:chExt cx="0" cy="0"/>
        </a:xfrm>
      </p:grpSpPr>
      <p:pic>
        <p:nvPicPr>
          <p:cNvPr id="68" name="Google Shape;68;p10"/>
          <p:cNvPicPr preferRelativeResize="0"/>
          <p:nvPr/>
        </p:nvPicPr>
        <p:blipFill rotWithShape="1">
          <a:blip r:embed="rId2">
            <a:alphaModFix/>
          </a:blip>
          <a:srcRect b="0" l="0" r="0" t="0"/>
          <a:stretch/>
        </p:blipFill>
        <p:spPr>
          <a:xfrm>
            <a:off x="-211873" y="3729589"/>
            <a:ext cx="7543975" cy="2598439"/>
          </a:xfrm>
          <a:prstGeom prst="rect">
            <a:avLst/>
          </a:prstGeom>
          <a:noFill/>
          <a:ln>
            <a:noFill/>
          </a:ln>
        </p:spPr>
      </p:pic>
      <p:sp>
        <p:nvSpPr>
          <p:cNvPr id="69" name="Google Shape;69;p10"/>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1" name="Google Shape;71;p1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2" name="Google Shape;72;p10"/>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73" name="Google Shape;73;p10"/>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3.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5" Type="http://schemas.openxmlformats.org/officeDocument/2006/relationships/slideLayout" Target="../slideLayouts/slideLayout38.xml"/><Relationship Id="rId6" Type="http://schemas.openxmlformats.org/officeDocument/2006/relationships/slideLayout" Target="../slideLayouts/slideLayout39.xml"/><Relationship Id="rId29" Type="http://schemas.openxmlformats.org/officeDocument/2006/relationships/slideLayout" Target="../slideLayouts/slideLayout62.xml"/><Relationship Id="rId7" Type="http://schemas.openxmlformats.org/officeDocument/2006/relationships/slideLayout" Target="../slideLayouts/slideLayout40.xml"/><Relationship Id="rId8" Type="http://schemas.openxmlformats.org/officeDocument/2006/relationships/slideLayout" Target="../slideLayouts/slideLayout41.xml"/><Relationship Id="rId31" Type="http://schemas.openxmlformats.org/officeDocument/2006/relationships/slideLayout" Target="../slideLayouts/slideLayout64.xml"/><Relationship Id="rId30" Type="http://schemas.openxmlformats.org/officeDocument/2006/relationships/slideLayout" Target="../slideLayouts/slideLayout63.xml"/><Relationship Id="rId11" Type="http://schemas.openxmlformats.org/officeDocument/2006/relationships/slideLayout" Target="../slideLayouts/slideLayout44.xml"/><Relationship Id="rId33" Type="http://schemas.openxmlformats.org/officeDocument/2006/relationships/slideLayout" Target="../slideLayouts/slideLayout66.xml"/><Relationship Id="rId10" Type="http://schemas.openxmlformats.org/officeDocument/2006/relationships/slideLayout" Target="../slideLayouts/slideLayout43.xml"/><Relationship Id="rId32" Type="http://schemas.openxmlformats.org/officeDocument/2006/relationships/slideLayout" Target="../slideLayouts/slideLayout65.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34" Type="http://schemas.openxmlformats.org/officeDocument/2006/relationships/theme" Target="../theme/theme1.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3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0" name="Google Shape;190;p3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1" name="Google Shape;191;p3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2" name="Google Shape;192;p3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3" name="Google Shape;193;p3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5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6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60.png"/><Relationship Id="rId4" Type="http://schemas.openxmlformats.org/officeDocument/2006/relationships/image" Target="../media/image47.png"/><Relationship Id="rId5"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69"/>
          <p:cNvPicPr preferRelativeResize="0"/>
          <p:nvPr/>
        </p:nvPicPr>
        <p:blipFill>
          <a:blip r:embed="rId3">
            <a:alphaModFix/>
          </a:blip>
          <a:stretch>
            <a:fillRect/>
          </a:stretch>
        </p:blipFill>
        <p:spPr>
          <a:xfrm>
            <a:off x="0" y="0"/>
            <a:ext cx="4007600" cy="6185052"/>
          </a:xfrm>
          <a:prstGeom prst="rect">
            <a:avLst/>
          </a:prstGeom>
          <a:noFill/>
          <a:ln>
            <a:noFill/>
          </a:ln>
        </p:spPr>
      </p:pic>
      <p:sp>
        <p:nvSpPr>
          <p:cNvPr id="374" name="Google Shape;374;p69"/>
          <p:cNvSpPr txBox="1"/>
          <p:nvPr/>
        </p:nvSpPr>
        <p:spPr>
          <a:xfrm>
            <a:off x="4254050" y="2277701"/>
            <a:ext cx="44787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 sz="3000" u="none" cap="none" strike="noStrike">
                <a:solidFill>
                  <a:srgbClr val="C08B3F"/>
                </a:solidFill>
                <a:latin typeface="Calibri"/>
                <a:ea typeface="Calibri"/>
                <a:cs typeface="Calibri"/>
                <a:sym typeface="Calibri"/>
              </a:rPr>
              <a:t>Section 3. Understanding the Diagnostic Process and Diagnostic Safety</a:t>
            </a:r>
            <a:endParaRPr b="1" i="0" sz="3000" u="none" cap="none" strike="noStrike">
              <a:solidFill>
                <a:srgbClr val="C08B3F"/>
              </a:solidFill>
              <a:latin typeface="Calibri"/>
              <a:ea typeface="Calibri"/>
              <a:cs typeface="Calibri"/>
              <a:sym typeface="Calibri"/>
            </a:endParaRPr>
          </a:p>
        </p:txBody>
      </p:sp>
      <p:sp>
        <p:nvSpPr>
          <p:cNvPr id="375" name="Google Shape;375;p69"/>
          <p:cNvSpPr txBox="1"/>
          <p:nvPr/>
        </p:nvSpPr>
        <p:spPr>
          <a:xfrm>
            <a:off x="4254050" y="3699946"/>
            <a:ext cx="4183200" cy="798900"/>
          </a:xfrm>
          <a:prstGeom prst="rect">
            <a:avLst/>
          </a:prstGeom>
          <a:noFill/>
          <a:ln>
            <a:noFill/>
          </a:ln>
        </p:spPr>
        <p:txBody>
          <a:bodyPr anchorCtr="0" anchor="t" bIns="91425" lIns="91425" spcFirstLastPara="1" rIns="91425" wrap="square" tIns="91425">
            <a:spAutoFit/>
          </a:bodyPr>
          <a:lstStyle/>
          <a:p>
            <a:pPr indent="0" lvl="0" marL="0" marR="0" rtl="0" algn="l">
              <a:lnSpc>
                <a:spcPct val="95000"/>
              </a:lnSpc>
              <a:spcBef>
                <a:spcPts val="0"/>
              </a:spcBef>
              <a:spcAft>
                <a:spcPts val="0"/>
              </a:spcAft>
              <a:buClr>
                <a:srgbClr val="000000"/>
              </a:buClr>
              <a:buSzPts val="2100"/>
              <a:buFont typeface="Arial"/>
              <a:buNone/>
            </a:pPr>
            <a:r>
              <a:rPr b="0" i="0" lang="en" sz="2100" u="none" cap="none" strike="noStrike">
                <a:solidFill>
                  <a:srgbClr val="205D84"/>
                </a:solidFill>
                <a:latin typeface="Calibri"/>
                <a:ea typeface="Calibri"/>
                <a:cs typeface="Calibri"/>
                <a:sym typeface="Calibri"/>
              </a:rPr>
              <a:t>Part Two: Introduction to Diagnostic Error</a:t>
            </a:r>
            <a:endParaRPr b="0" i="0" sz="2100" u="none" cap="none" strike="noStrike">
              <a:solidFill>
                <a:srgbClr val="205D84"/>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78"/>
          <p:cNvPicPr preferRelativeResize="0"/>
          <p:nvPr/>
        </p:nvPicPr>
        <p:blipFill>
          <a:blip r:embed="rId3">
            <a:alphaModFix/>
          </a:blip>
          <a:stretch>
            <a:fillRect/>
          </a:stretch>
        </p:blipFill>
        <p:spPr>
          <a:xfrm>
            <a:off x="959800" y="925450"/>
            <a:ext cx="7224448" cy="5079451"/>
          </a:xfrm>
          <a:prstGeom prst="rect">
            <a:avLst/>
          </a:prstGeom>
          <a:noFill/>
          <a:ln cap="flat" cmpd="sng" w="28575">
            <a:solidFill>
              <a:srgbClr val="9225A5"/>
            </a:solidFill>
            <a:prstDash val="solid"/>
            <a:round/>
            <a:headEnd len="sm" w="sm" type="none"/>
            <a:tailEnd len="sm" w="sm" type="none"/>
          </a:ln>
        </p:spPr>
      </p:pic>
      <p:sp>
        <p:nvSpPr>
          <p:cNvPr id="490" name="Google Shape;490;p78"/>
          <p:cNvSpPr txBox="1"/>
          <p:nvPr>
            <p:ph type="ctrTitle"/>
          </p:nvPr>
        </p:nvSpPr>
        <p:spPr>
          <a:xfrm>
            <a:off x="382788" y="307200"/>
            <a:ext cx="8378400" cy="4779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C08B3F"/>
                </a:solidFill>
                <a:latin typeface="Calibri"/>
                <a:ea typeface="Calibri"/>
                <a:cs typeface="Calibri"/>
                <a:sym typeface="Calibri"/>
              </a:rPr>
              <a:t>Supporting Patients and Families through the Diagnostic Process</a:t>
            </a:r>
            <a:endParaRPr b="1" sz="2400">
              <a:solidFill>
                <a:srgbClr val="C08B3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79"/>
          <p:cNvPicPr preferRelativeResize="0"/>
          <p:nvPr/>
        </p:nvPicPr>
        <p:blipFill>
          <a:blip r:embed="rId3">
            <a:alphaModFix/>
          </a:blip>
          <a:stretch>
            <a:fillRect/>
          </a:stretch>
        </p:blipFill>
        <p:spPr>
          <a:xfrm>
            <a:off x="959775" y="899125"/>
            <a:ext cx="7224448" cy="5151173"/>
          </a:xfrm>
          <a:prstGeom prst="rect">
            <a:avLst/>
          </a:prstGeom>
          <a:noFill/>
          <a:ln cap="flat" cmpd="sng" w="28575">
            <a:solidFill>
              <a:srgbClr val="9225A5"/>
            </a:solidFill>
            <a:prstDash val="solid"/>
            <a:round/>
            <a:headEnd len="sm" w="sm" type="none"/>
            <a:tailEnd len="sm" w="sm" type="none"/>
          </a:ln>
        </p:spPr>
      </p:pic>
      <p:sp>
        <p:nvSpPr>
          <p:cNvPr id="496" name="Google Shape;496;p79"/>
          <p:cNvSpPr txBox="1"/>
          <p:nvPr>
            <p:ph type="ctrTitle"/>
          </p:nvPr>
        </p:nvSpPr>
        <p:spPr>
          <a:xfrm>
            <a:off x="382788" y="307200"/>
            <a:ext cx="8378400" cy="4779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C08B3F"/>
                </a:solidFill>
                <a:latin typeface="Calibri"/>
                <a:ea typeface="Calibri"/>
                <a:cs typeface="Calibri"/>
                <a:sym typeface="Calibri"/>
              </a:rPr>
              <a:t>Supporting Patients and Families through the Diagnostic Process</a:t>
            </a:r>
            <a:endParaRPr b="1" sz="2400">
              <a:solidFill>
                <a:srgbClr val="C08B3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80"/>
          <p:cNvPicPr preferRelativeResize="0"/>
          <p:nvPr/>
        </p:nvPicPr>
        <p:blipFill>
          <a:blip r:embed="rId3">
            <a:alphaModFix/>
          </a:blip>
          <a:stretch>
            <a:fillRect/>
          </a:stretch>
        </p:blipFill>
        <p:spPr>
          <a:xfrm>
            <a:off x="959800" y="899125"/>
            <a:ext cx="7224448" cy="5151173"/>
          </a:xfrm>
          <a:prstGeom prst="rect">
            <a:avLst/>
          </a:prstGeom>
          <a:noFill/>
          <a:ln cap="flat" cmpd="sng" w="28575">
            <a:solidFill>
              <a:srgbClr val="9225A5"/>
            </a:solidFill>
            <a:prstDash val="solid"/>
            <a:round/>
            <a:headEnd len="sm" w="sm" type="none"/>
            <a:tailEnd len="sm" w="sm" type="none"/>
          </a:ln>
        </p:spPr>
      </p:pic>
      <p:sp>
        <p:nvSpPr>
          <p:cNvPr id="502" name="Google Shape;502;p80"/>
          <p:cNvSpPr txBox="1"/>
          <p:nvPr>
            <p:ph type="ctrTitle"/>
          </p:nvPr>
        </p:nvSpPr>
        <p:spPr>
          <a:xfrm>
            <a:off x="382788" y="307200"/>
            <a:ext cx="8378400" cy="4779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C08B3F"/>
                </a:solidFill>
                <a:latin typeface="Calibri"/>
                <a:ea typeface="Calibri"/>
                <a:cs typeface="Calibri"/>
                <a:sym typeface="Calibri"/>
              </a:rPr>
              <a:t>Supporting Patients and Families through the Diagnostic Process</a:t>
            </a:r>
            <a:endParaRPr b="1" sz="2400">
              <a:solidFill>
                <a:srgbClr val="C08B3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81"/>
          <p:cNvPicPr preferRelativeResize="0"/>
          <p:nvPr/>
        </p:nvPicPr>
        <p:blipFill>
          <a:blip r:embed="rId3">
            <a:alphaModFix/>
          </a:blip>
          <a:stretch>
            <a:fillRect/>
          </a:stretch>
        </p:blipFill>
        <p:spPr>
          <a:xfrm>
            <a:off x="959775" y="907700"/>
            <a:ext cx="7224448" cy="5152400"/>
          </a:xfrm>
          <a:prstGeom prst="rect">
            <a:avLst/>
          </a:prstGeom>
          <a:noFill/>
          <a:ln cap="flat" cmpd="sng" w="28575">
            <a:solidFill>
              <a:srgbClr val="9225A5"/>
            </a:solidFill>
            <a:prstDash val="solid"/>
            <a:round/>
            <a:headEnd len="sm" w="sm" type="none"/>
            <a:tailEnd len="sm" w="sm" type="none"/>
          </a:ln>
        </p:spPr>
      </p:pic>
      <p:sp>
        <p:nvSpPr>
          <p:cNvPr id="508" name="Google Shape;508;p81"/>
          <p:cNvSpPr txBox="1"/>
          <p:nvPr>
            <p:ph type="ctrTitle"/>
          </p:nvPr>
        </p:nvSpPr>
        <p:spPr>
          <a:xfrm>
            <a:off x="382788" y="307200"/>
            <a:ext cx="8378400" cy="4779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C08B3F"/>
                </a:solidFill>
                <a:latin typeface="Calibri"/>
                <a:ea typeface="Calibri"/>
                <a:cs typeface="Calibri"/>
                <a:sym typeface="Calibri"/>
              </a:rPr>
              <a:t>Supporting Patients and Families through the Diagnostic Process</a:t>
            </a:r>
            <a:endParaRPr b="1" sz="2400">
              <a:solidFill>
                <a:srgbClr val="C08B3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82"/>
          <p:cNvPicPr preferRelativeResize="0"/>
          <p:nvPr/>
        </p:nvPicPr>
        <p:blipFill rotWithShape="1">
          <a:blip r:embed="rId3">
            <a:alphaModFix/>
          </a:blip>
          <a:srcRect b="0" l="0" r="0" t="21488"/>
          <a:stretch/>
        </p:blipFill>
        <p:spPr>
          <a:xfrm>
            <a:off x="0" y="0"/>
            <a:ext cx="4260300" cy="6183700"/>
          </a:xfrm>
          <a:prstGeom prst="rect">
            <a:avLst/>
          </a:prstGeom>
          <a:noFill/>
          <a:ln>
            <a:noFill/>
          </a:ln>
        </p:spPr>
      </p:pic>
      <p:sp>
        <p:nvSpPr>
          <p:cNvPr id="514" name="Google Shape;514;p82"/>
          <p:cNvSpPr txBox="1"/>
          <p:nvPr/>
        </p:nvSpPr>
        <p:spPr>
          <a:xfrm>
            <a:off x="4571990" y="729010"/>
            <a:ext cx="4046700" cy="10470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000"/>
              <a:buFont typeface="Arial"/>
              <a:buNone/>
            </a:pPr>
            <a:r>
              <a:rPr b="1" i="0" lang="en" sz="3000" u="none" cap="none" strike="noStrike">
                <a:solidFill>
                  <a:srgbClr val="C08B3F"/>
                </a:solidFill>
                <a:latin typeface="Calibri"/>
                <a:ea typeface="Calibri"/>
                <a:cs typeface="Calibri"/>
                <a:sym typeface="Calibri"/>
              </a:rPr>
              <a:t>Let’s review what we’ve discussed</a:t>
            </a:r>
            <a:endParaRPr b="1" i="0" sz="3000" u="none" cap="none" strike="noStrike">
              <a:solidFill>
                <a:srgbClr val="C08B3F"/>
              </a:solidFill>
              <a:latin typeface="Calibri"/>
              <a:ea typeface="Calibri"/>
              <a:cs typeface="Calibri"/>
              <a:sym typeface="Calibri"/>
            </a:endParaRPr>
          </a:p>
        </p:txBody>
      </p:sp>
      <p:sp>
        <p:nvSpPr>
          <p:cNvPr id="515" name="Google Shape;515;p82"/>
          <p:cNvSpPr txBox="1"/>
          <p:nvPr/>
        </p:nvSpPr>
        <p:spPr>
          <a:xfrm>
            <a:off x="4572000" y="1882825"/>
            <a:ext cx="4401300" cy="35892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100000"/>
              </a:lnSpc>
              <a:spcBef>
                <a:spcPts val="0"/>
              </a:spcBef>
              <a:spcAft>
                <a:spcPts val="0"/>
              </a:spcAft>
              <a:buClr>
                <a:srgbClr val="174168"/>
              </a:buClr>
              <a:buSzPts val="2100"/>
              <a:buFont typeface="Calibri"/>
              <a:buChar char="➔"/>
            </a:pPr>
            <a:r>
              <a:rPr b="0" i="0" lang="en" sz="2100" u="none" cap="none" strike="noStrike">
                <a:solidFill>
                  <a:srgbClr val="174168"/>
                </a:solidFill>
                <a:latin typeface="Calibri"/>
                <a:ea typeface="Calibri"/>
                <a:cs typeface="Calibri"/>
                <a:sym typeface="Calibri"/>
              </a:rPr>
              <a:t>The definition of diagnostic error</a:t>
            </a:r>
            <a:endParaRPr/>
          </a:p>
          <a:p>
            <a:pPr indent="-361950" lvl="0" marL="457200" marR="0" rtl="0" algn="l">
              <a:lnSpc>
                <a:spcPct val="100000"/>
              </a:lnSpc>
              <a:spcBef>
                <a:spcPts val="1000"/>
              </a:spcBef>
              <a:spcAft>
                <a:spcPts val="0"/>
              </a:spcAft>
              <a:buClr>
                <a:srgbClr val="174168"/>
              </a:buClr>
              <a:buSzPts val="2100"/>
              <a:buFont typeface="Calibri"/>
              <a:buChar char="➔"/>
            </a:pPr>
            <a:r>
              <a:rPr b="0" i="0" lang="en" sz="2100" u="none" cap="none" strike="noStrike">
                <a:solidFill>
                  <a:srgbClr val="174168"/>
                </a:solidFill>
                <a:latin typeface="Calibri"/>
                <a:ea typeface="Calibri"/>
                <a:cs typeface="Calibri"/>
                <a:sym typeface="Calibri"/>
              </a:rPr>
              <a:t>The frequency and prevalence of diagnostic error</a:t>
            </a:r>
            <a:endParaRPr/>
          </a:p>
          <a:p>
            <a:pPr indent="-361950" lvl="0" marL="457200" marR="0" rtl="0" algn="l">
              <a:lnSpc>
                <a:spcPct val="100000"/>
              </a:lnSpc>
              <a:spcBef>
                <a:spcPts val="1000"/>
              </a:spcBef>
              <a:spcAft>
                <a:spcPts val="0"/>
              </a:spcAft>
              <a:buClr>
                <a:srgbClr val="174168"/>
              </a:buClr>
              <a:buSzPts val="2100"/>
              <a:buFont typeface="Calibri"/>
              <a:buChar char="➔"/>
            </a:pPr>
            <a:r>
              <a:rPr b="0" i="0" lang="en" sz="2100" u="none" cap="none" strike="noStrike">
                <a:solidFill>
                  <a:srgbClr val="174168"/>
                </a:solidFill>
                <a:latin typeface="Calibri"/>
                <a:ea typeface="Calibri"/>
                <a:cs typeface="Calibri"/>
                <a:sym typeface="Calibri"/>
              </a:rPr>
              <a:t>Patient and family stories of diagnostic error</a:t>
            </a:r>
            <a:endParaRPr/>
          </a:p>
          <a:p>
            <a:pPr indent="-361950" lvl="0" marL="457200" marR="0" rtl="0" algn="l">
              <a:lnSpc>
                <a:spcPct val="100000"/>
              </a:lnSpc>
              <a:spcBef>
                <a:spcPts val="1000"/>
              </a:spcBef>
              <a:spcAft>
                <a:spcPts val="0"/>
              </a:spcAft>
              <a:buClr>
                <a:srgbClr val="174168"/>
              </a:buClr>
              <a:buSzPts val="2100"/>
              <a:buFont typeface="Calibri"/>
              <a:buChar char="➔"/>
            </a:pPr>
            <a:r>
              <a:rPr b="0" i="0" lang="en" sz="2100" u="none" cap="none" strike="noStrike">
                <a:solidFill>
                  <a:srgbClr val="174168"/>
                </a:solidFill>
                <a:latin typeface="Calibri"/>
                <a:ea typeface="Calibri"/>
                <a:cs typeface="Calibri"/>
                <a:sym typeface="Calibri"/>
              </a:rPr>
              <a:t>The role of patients and families in the diagnostic process</a:t>
            </a:r>
            <a:endParaRPr b="0" i="0" sz="2100" u="none" cap="none" strike="noStrike">
              <a:solidFill>
                <a:srgbClr val="174168"/>
              </a:solidFill>
              <a:latin typeface="Calibri"/>
              <a:ea typeface="Calibri"/>
              <a:cs typeface="Calibri"/>
              <a:sym typeface="Calibri"/>
            </a:endParaRPr>
          </a:p>
          <a:p>
            <a:pPr indent="-361950" lvl="0" marL="457200" marR="0" rtl="0" algn="l">
              <a:lnSpc>
                <a:spcPct val="100000"/>
              </a:lnSpc>
              <a:spcBef>
                <a:spcPts val="1000"/>
              </a:spcBef>
              <a:spcAft>
                <a:spcPts val="1000"/>
              </a:spcAft>
              <a:buClr>
                <a:srgbClr val="174168"/>
              </a:buClr>
              <a:buSzPts val="2100"/>
              <a:buFont typeface="Calibri"/>
              <a:buChar char="➔"/>
            </a:pPr>
            <a:r>
              <a:rPr lang="en" sz="2100">
                <a:solidFill>
                  <a:srgbClr val="174168"/>
                </a:solidFill>
                <a:latin typeface="Calibri"/>
                <a:ea typeface="Calibri"/>
                <a:cs typeface="Calibri"/>
                <a:sym typeface="Calibri"/>
              </a:rPr>
              <a:t>The Patient’s Toolkit for Diagnosis</a:t>
            </a:r>
            <a:endParaRPr sz="2100">
              <a:solidFill>
                <a:srgbClr val="17416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3"/>
          <p:cNvSpPr txBox="1"/>
          <p:nvPr/>
        </p:nvSpPr>
        <p:spPr>
          <a:xfrm>
            <a:off x="771375" y="2628600"/>
            <a:ext cx="7861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003A63"/>
                </a:solidFill>
                <a:latin typeface="Calibri"/>
                <a:ea typeface="Calibri"/>
                <a:cs typeface="Calibri"/>
                <a:sym typeface="Calibri"/>
              </a:rPr>
              <a:t>Thank You!</a:t>
            </a:r>
            <a:endParaRPr sz="5000">
              <a:solidFill>
                <a:srgbClr val="003A63"/>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70"/>
          <p:cNvSpPr/>
          <p:nvPr/>
        </p:nvSpPr>
        <p:spPr>
          <a:xfrm>
            <a:off x="0" y="0"/>
            <a:ext cx="3749890" cy="6163634"/>
          </a:xfrm>
          <a:custGeom>
            <a:rect b="b" l="l" r="r" t="t"/>
            <a:pathLst>
              <a:path extrusionOk="0" h="10957572" w="6849114">
                <a:moveTo>
                  <a:pt x="0" y="0"/>
                </a:moveTo>
                <a:lnTo>
                  <a:pt x="6849114" y="0"/>
                </a:lnTo>
                <a:lnTo>
                  <a:pt x="6849114" y="10957572"/>
                </a:lnTo>
                <a:lnTo>
                  <a:pt x="0" y="109575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70"/>
          <p:cNvSpPr/>
          <p:nvPr/>
        </p:nvSpPr>
        <p:spPr>
          <a:xfrm>
            <a:off x="3901475" y="3027775"/>
            <a:ext cx="2475980" cy="2170351"/>
          </a:xfrm>
          <a:custGeom>
            <a:rect b="b" l="l" r="r" t="t"/>
            <a:pathLst>
              <a:path extrusionOk="0" h="3024880" w="4306052">
                <a:moveTo>
                  <a:pt x="4181592" y="3024880"/>
                </a:moveTo>
                <a:lnTo>
                  <a:pt x="124460" y="3024880"/>
                </a:lnTo>
                <a:cubicBezTo>
                  <a:pt x="55880" y="3024880"/>
                  <a:pt x="0" y="2969000"/>
                  <a:pt x="0" y="2900420"/>
                </a:cubicBezTo>
                <a:lnTo>
                  <a:pt x="0" y="124460"/>
                </a:lnTo>
                <a:cubicBezTo>
                  <a:pt x="0" y="55880"/>
                  <a:pt x="55880" y="0"/>
                  <a:pt x="124460" y="0"/>
                </a:cubicBezTo>
                <a:lnTo>
                  <a:pt x="4181592" y="0"/>
                </a:lnTo>
                <a:cubicBezTo>
                  <a:pt x="4250172" y="0"/>
                  <a:pt x="4306052" y="55880"/>
                  <a:pt x="4306052" y="124460"/>
                </a:cubicBezTo>
                <a:lnTo>
                  <a:pt x="4306052" y="2900420"/>
                </a:lnTo>
                <a:cubicBezTo>
                  <a:pt x="4306052" y="2969000"/>
                  <a:pt x="4250172" y="3024880"/>
                  <a:pt x="4181592" y="3024880"/>
                </a:cubicBezTo>
                <a:close/>
              </a:path>
            </a:pathLst>
          </a:custGeom>
          <a:solidFill>
            <a:srgbClr val="7DB8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82" name="Google Shape;382;p70"/>
          <p:cNvSpPr/>
          <p:nvPr/>
        </p:nvSpPr>
        <p:spPr>
          <a:xfrm>
            <a:off x="6591725" y="3027775"/>
            <a:ext cx="2475980" cy="2170351"/>
          </a:xfrm>
          <a:custGeom>
            <a:rect b="b" l="l" r="r" t="t"/>
            <a:pathLst>
              <a:path extrusionOk="0" h="3024880" w="4306052">
                <a:moveTo>
                  <a:pt x="4181592" y="3024880"/>
                </a:moveTo>
                <a:lnTo>
                  <a:pt x="124460" y="3024880"/>
                </a:lnTo>
                <a:cubicBezTo>
                  <a:pt x="55880" y="3024880"/>
                  <a:pt x="0" y="2969000"/>
                  <a:pt x="0" y="2900420"/>
                </a:cubicBezTo>
                <a:lnTo>
                  <a:pt x="0" y="124460"/>
                </a:lnTo>
                <a:cubicBezTo>
                  <a:pt x="0" y="55880"/>
                  <a:pt x="55880" y="0"/>
                  <a:pt x="124460" y="0"/>
                </a:cubicBezTo>
                <a:lnTo>
                  <a:pt x="4181592" y="0"/>
                </a:lnTo>
                <a:cubicBezTo>
                  <a:pt x="4250172" y="0"/>
                  <a:pt x="4306052" y="55880"/>
                  <a:pt x="4306052" y="124460"/>
                </a:cubicBezTo>
                <a:lnTo>
                  <a:pt x="4306052" y="2900420"/>
                </a:lnTo>
                <a:cubicBezTo>
                  <a:pt x="4306052" y="2969000"/>
                  <a:pt x="4250172" y="3024880"/>
                  <a:pt x="4181592" y="3024880"/>
                </a:cubicBezTo>
                <a:close/>
              </a:path>
            </a:pathLst>
          </a:custGeom>
          <a:solidFill>
            <a:srgbClr val="4B4FA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83" name="Google Shape;383;p70"/>
          <p:cNvSpPr txBox="1"/>
          <p:nvPr/>
        </p:nvSpPr>
        <p:spPr>
          <a:xfrm>
            <a:off x="5307015" y="1978686"/>
            <a:ext cx="29820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 sz="1800">
                <a:solidFill>
                  <a:srgbClr val="034F89"/>
                </a:solidFill>
                <a:latin typeface="Calibri"/>
                <a:ea typeface="Calibri"/>
                <a:cs typeface="Calibri"/>
                <a:sym typeface="Calibri"/>
              </a:rPr>
              <a:t>When D</a:t>
            </a:r>
            <a:r>
              <a:rPr lang="en" sz="1800">
                <a:solidFill>
                  <a:srgbClr val="034F89"/>
                </a:solidFill>
                <a:latin typeface="Calibri"/>
                <a:ea typeface="Calibri"/>
                <a:cs typeface="Calibri"/>
                <a:sym typeface="Calibri"/>
              </a:rPr>
              <a:t>iagnostic Error Occurs </a:t>
            </a:r>
            <a:endParaRPr sz="1800">
              <a:latin typeface="Calibri"/>
              <a:ea typeface="Calibri"/>
              <a:cs typeface="Calibri"/>
              <a:sym typeface="Calibri"/>
            </a:endParaRPr>
          </a:p>
        </p:txBody>
      </p:sp>
      <p:sp>
        <p:nvSpPr>
          <p:cNvPr id="384" name="Google Shape;384;p70"/>
          <p:cNvSpPr txBox="1"/>
          <p:nvPr/>
        </p:nvSpPr>
        <p:spPr>
          <a:xfrm>
            <a:off x="4029808" y="955387"/>
            <a:ext cx="5027400" cy="4617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1" lang="en" sz="3000">
                <a:solidFill>
                  <a:srgbClr val="C08B3F"/>
                </a:solidFill>
                <a:latin typeface="Calibri"/>
                <a:ea typeface="Calibri"/>
                <a:cs typeface="Calibri"/>
                <a:sym typeface="Calibri"/>
              </a:rPr>
              <a:t>Understanding Diagnostic Error</a:t>
            </a:r>
            <a:endParaRPr b="1" sz="3000">
              <a:solidFill>
                <a:srgbClr val="C08B3F"/>
              </a:solidFill>
              <a:latin typeface="Calibri"/>
              <a:ea typeface="Calibri"/>
              <a:cs typeface="Calibri"/>
              <a:sym typeface="Calibri"/>
            </a:endParaRPr>
          </a:p>
        </p:txBody>
      </p:sp>
      <p:sp>
        <p:nvSpPr>
          <p:cNvPr id="385" name="Google Shape;385;p70"/>
          <p:cNvSpPr txBox="1"/>
          <p:nvPr/>
        </p:nvSpPr>
        <p:spPr>
          <a:xfrm>
            <a:off x="4094416" y="3769022"/>
            <a:ext cx="2090100" cy="1134000"/>
          </a:xfrm>
          <a:prstGeom prst="rect">
            <a:avLst/>
          </a:prstGeom>
          <a:noFill/>
          <a:ln>
            <a:noFill/>
          </a:ln>
        </p:spPr>
        <p:txBody>
          <a:bodyPr anchorCtr="0" anchor="t" bIns="0" lIns="0" spcFirstLastPara="1" rIns="0" wrap="square" tIns="0">
            <a:spAutoFit/>
          </a:bodyPr>
          <a:lstStyle/>
          <a:p>
            <a:pPr indent="0" lvl="0" marL="0" rtl="0" algn="ctr">
              <a:lnSpc>
                <a:spcPct val="116666"/>
              </a:lnSpc>
              <a:spcBef>
                <a:spcPts val="0"/>
              </a:spcBef>
              <a:spcAft>
                <a:spcPts val="0"/>
              </a:spcAft>
              <a:buSzPts val="1100"/>
              <a:buNone/>
            </a:pPr>
            <a:r>
              <a:rPr lang="en" sz="1300">
                <a:solidFill>
                  <a:srgbClr val="003A63"/>
                </a:solidFill>
                <a:latin typeface="Calibri"/>
                <a:ea typeface="Calibri"/>
                <a:cs typeface="Calibri"/>
                <a:sym typeface="Calibri"/>
              </a:rPr>
              <a:t>At least one missed opportunity to find the correct diagnosis in a timely manner, based on the information available at the time.</a:t>
            </a:r>
            <a:endParaRPr sz="1300">
              <a:solidFill>
                <a:srgbClr val="003A63"/>
              </a:solidFill>
              <a:latin typeface="Calibri"/>
              <a:ea typeface="Calibri"/>
              <a:cs typeface="Calibri"/>
              <a:sym typeface="Calibri"/>
            </a:endParaRPr>
          </a:p>
        </p:txBody>
      </p:sp>
      <p:sp>
        <p:nvSpPr>
          <p:cNvPr id="386" name="Google Shape;386;p70"/>
          <p:cNvSpPr txBox="1"/>
          <p:nvPr/>
        </p:nvSpPr>
        <p:spPr>
          <a:xfrm>
            <a:off x="6591725" y="3661325"/>
            <a:ext cx="2547900" cy="1343400"/>
          </a:xfrm>
          <a:prstGeom prst="rect">
            <a:avLst/>
          </a:prstGeom>
          <a:noFill/>
          <a:ln>
            <a:noFill/>
          </a:ln>
        </p:spPr>
        <p:txBody>
          <a:bodyPr anchorCtr="0" anchor="t" bIns="0" lIns="0" spcFirstLastPara="1" rIns="0" wrap="square" tIns="0">
            <a:spAutoFit/>
          </a:bodyPr>
          <a:lstStyle/>
          <a:p>
            <a:pPr indent="0" lvl="0" marL="50800" marR="203200" rtl="0" algn="ctr">
              <a:lnSpc>
                <a:spcPct val="142857"/>
              </a:lnSpc>
              <a:spcBef>
                <a:spcPts val="0"/>
              </a:spcBef>
              <a:spcAft>
                <a:spcPts val="0"/>
              </a:spcAft>
              <a:buSzPts val="1100"/>
              <a:buNone/>
            </a:pPr>
            <a:r>
              <a:rPr lang="en" sz="1300">
                <a:solidFill>
                  <a:srgbClr val="8EC9FD"/>
                </a:solidFill>
                <a:latin typeface="Calibri"/>
                <a:ea typeface="Calibri"/>
                <a:cs typeface="Calibri"/>
                <a:sym typeface="Calibri"/>
              </a:rPr>
              <a:t>The right diagnosis was identified, but not communicated or not communicated in an understandable way to the patient or family.</a:t>
            </a:r>
            <a:endParaRPr sz="1300">
              <a:solidFill>
                <a:srgbClr val="8EC9FD"/>
              </a:solidFill>
              <a:latin typeface="Calibri"/>
              <a:ea typeface="Calibri"/>
              <a:cs typeface="Calibri"/>
              <a:sym typeface="Calibri"/>
            </a:endParaRPr>
          </a:p>
        </p:txBody>
      </p:sp>
      <p:sp>
        <p:nvSpPr>
          <p:cNvPr id="387" name="Google Shape;387;p70"/>
          <p:cNvSpPr txBox="1"/>
          <p:nvPr/>
        </p:nvSpPr>
        <p:spPr>
          <a:xfrm>
            <a:off x="4029812" y="3145186"/>
            <a:ext cx="22413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lang="en">
                <a:solidFill>
                  <a:srgbClr val="034F89"/>
                </a:solidFill>
                <a:latin typeface="Calibri"/>
                <a:ea typeface="Calibri"/>
                <a:cs typeface="Calibri"/>
                <a:sym typeface="Calibri"/>
              </a:rPr>
              <a:t>Delayed, wrong, </a:t>
            </a:r>
            <a:endParaRPr b="1">
              <a:solidFill>
                <a:srgbClr val="034F89"/>
              </a:solidFill>
              <a:latin typeface="Calibri"/>
              <a:ea typeface="Calibri"/>
              <a:cs typeface="Calibri"/>
              <a:sym typeface="Calibri"/>
            </a:endParaRPr>
          </a:p>
          <a:p>
            <a:pPr indent="0" lvl="0" marL="0" marR="0" rtl="0" algn="ctr">
              <a:lnSpc>
                <a:spcPct val="115000"/>
              </a:lnSpc>
              <a:spcBef>
                <a:spcPts val="0"/>
              </a:spcBef>
              <a:spcAft>
                <a:spcPts val="0"/>
              </a:spcAft>
              <a:buNone/>
            </a:pPr>
            <a:r>
              <a:rPr b="1" lang="en">
                <a:solidFill>
                  <a:srgbClr val="034F89"/>
                </a:solidFill>
                <a:latin typeface="Calibri"/>
                <a:ea typeface="Calibri"/>
                <a:cs typeface="Calibri"/>
                <a:sym typeface="Calibri"/>
              </a:rPr>
              <a:t>or missed diagnosis</a:t>
            </a:r>
            <a:endParaRPr>
              <a:latin typeface="Calibri"/>
              <a:ea typeface="Calibri"/>
              <a:cs typeface="Calibri"/>
              <a:sym typeface="Calibri"/>
            </a:endParaRPr>
          </a:p>
        </p:txBody>
      </p:sp>
      <p:sp>
        <p:nvSpPr>
          <p:cNvPr id="388" name="Google Shape;388;p70"/>
          <p:cNvSpPr txBox="1"/>
          <p:nvPr/>
        </p:nvSpPr>
        <p:spPr>
          <a:xfrm>
            <a:off x="6726474" y="3143549"/>
            <a:ext cx="22065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lang="en">
                <a:solidFill>
                  <a:srgbClr val="8EC9FD"/>
                </a:solidFill>
                <a:latin typeface="Calibri"/>
                <a:ea typeface="Calibri"/>
                <a:cs typeface="Calibri"/>
                <a:sym typeface="Calibri"/>
              </a:rPr>
              <a:t>Diagnosis not  communicated </a:t>
            </a:r>
            <a:endParaRPr>
              <a:latin typeface="Calibri"/>
              <a:ea typeface="Calibri"/>
              <a:cs typeface="Calibri"/>
              <a:sym typeface="Calibri"/>
            </a:endParaRPr>
          </a:p>
        </p:txBody>
      </p:sp>
      <p:cxnSp>
        <p:nvCxnSpPr>
          <p:cNvPr id="389" name="Google Shape;389;p70"/>
          <p:cNvCxnSpPr/>
          <p:nvPr/>
        </p:nvCxnSpPr>
        <p:spPr>
          <a:xfrm flipH="1" rot="-5400000">
            <a:off x="7876250" y="2355738"/>
            <a:ext cx="884100" cy="366900"/>
          </a:xfrm>
          <a:prstGeom prst="bentConnector3">
            <a:avLst>
              <a:gd fmla="val 0" name="adj1"/>
            </a:avLst>
          </a:prstGeom>
          <a:noFill/>
          <a:ln cap="flat" cmpd="sng" w="19050">
            <a:solidFill>
              <a:schemeClr val="dk1"/>
            </a:solidFill>
            <a:prstDash val="solid"/>
            <a:miter lim="800000"/>
            <a:headEnd len="sm" w="sm" type="none"/>
            <a:tailEnd len="med" w="med" type="triangle"/>
          </a:ln>
        </p:spPr>
      </p:cxnSp>
      <p:cxnSp>
        <p:nvCxnSpPr>
          <p:cNvPr id="390" name="Google Shape;390;p70"/>
          <p:cNvCxnSpPr>
            <a:stCxn id="383" idx="1"/>
          </p:cNvCxnSpPr>
          <p:nvPr/>
        </p:nvCxnSpPr>
        <p:spPr>
          <a:xfrm flipH="1">
            <a:off x="4758615" y="2117286"/>
            <a:ext cx="548400" cy="831900"/>
          </a:xfrm>
          <a:prstGeom prst="bentConnector2">
            <a:avLst/>
          </a:prstGeom>
          <a:noFill/>
          <a:ln cap="flat" cmpd="sng" w="19050">
            <a:solidFill>
              <a:schemeClr val="dk1"/>
            </a:solidFill>
            <a:prstDash val="solid"/>
            <a:miter lim="800000"/>
            <a:headEnd len="sm" w="sm"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1"/>
          <p:cNvSpPr txBox="1"/>
          <p:nvPr>
            <p:ph type="ctrTitle"/>
          </p:nvPr>
        </p:nvSpPr>
        <p:spPr>
          <a:xfrm>
            <a:off x="685800" y="604850"/>
            <a:ext cx="7772400" cy="477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000"/>
              <a:buNone/>
            </a:pPr>
            <a:r>
              <a:rPr b="1" lang="en" sz="2800">
                <a:solidFill>
                  <a:srgbClr val="C08B3F"/>
                </a:solidFill>
                <a:highlight>
                  <a:srgbClr val="FFFFFF"/>
                </a:highlight>
                <a:latin typeface="Calibri"/>
                <a:ea typeface="Calibri"/>
                <a:cs typeface="Calibri"/>
                <a:sym typeface="Calibri"/>
              </a:rPr>
              <a:t>Factors that </a:t>
            </a:r>
            <a:r>
              <a:rPr b="1" lang="en" sz="2800">
                <a:highlight>
                  <a:srgbClr val="FFFFFF"/>
                </a:highlight>
                <a:latin typeface="Calibri"/>
                <a:ea typeface="Calibri"/>
                <a:cs typeface="Calibri"/>
                <a:sym typeface="Calibri"/>
              </a:rPr>
              <a:t>L</a:t>
            </a:r>
            <a:r>
              <a:rPr b="1" lang="en" sz="2800">
                <a:solidFill>
                  <a:srgbClr val="C08B3F"/>
                </a:solidFill>
                <a:highlight>
                  <a:srgbClr val="FFFFFF"/>
                </a:highlight>
                <a:latin typeface="Calibri"/>
                <a:ea typeface="Calibri"/>
                <a:cs typeface="Calibri"/>
                <a:sym typeface="Calibri"/>
              </a:rPr>
              <a:t>ead to </a:t>
            </a:r>
            <a:r>
              <a:rPr b="1" lang="en" sz="2800">
                <a:highlight>
                  <a:srgbClr val="FFFFFF"/>
                </a:highlight>
                <a:latin typeface="Calibri"/>
                <a:ea typeface="Calibri"/>
                <a:cs typeface="Calibri"/>
                <a:sym typeface="Calibri"/>
              </a:rPr>
              <a:t>Diagnostic Excellence</a:t>
            </a:r>
            <a:endParaRPr b="1" sz="2800">
              <a:solidFill>
                <a:srgbClr val="C08B3F"/>
              </a:solidFill>
              <a:latin typeface="Calibri"/>
              <a:ea typeface="Calibri"/>
              <a:cs typeface="Calibri"/>
              <a:sym typeface="Calibri"/>
            </a:endParaRPr>
          </a:p>
        </p:txBody>
      </p:sp>
      <p:grpSp>
        <p:nvGrpSpPr>
          <p:cNvPr id="396" name="Google Shape;396;p71"/>
          <p:cNvGrpSpPr/>
          <p:nvPr/>
        </p:nvGrpSpPr>
        <p:grpSpPr>
          <a:xfrm>
            <a:off x="3488988" y="1663556"/>
            <a:ext cx="2166000" cy="2166000"/>
            <a:chOff x="3632551" y="598427"/>
            <a:chExt cx="2166000" cy="2166000"/>
          </a:xfrm>
        </p:grpSpPr>
        <p:sp>
          <p:nvSpPr>
            <p:cNvPr id="397" name="Google Shape;397;p71"/>
            <p:cNvSpPr/>
            <p:nvPr/>
          </p:nvSpPr>
          <p:spPr>
            <a:xfrm>
              <a:off x="3632551" y="598427"/>
              <a:ext cx="2166000" cy="2166000"/>
            </a:xfrm>
            <a:prstGeom prst="ellips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1"/>
            <p:cNvSpPr txBox="1"/>
            <p:nvPr/>
          </p:nvSpPr>
          <p:spPr>
            <a:xfrm>
              <a:off x="3756263" y="1263483"/>
              <a:ext cx="1918500" cy="702900"/>
            </a:xfrm>
            <a:prstGeom prst="rect">
              <a:avLst/>
            </a:prstGeom>
            <a:solidFill>
              <a:srgbClr val="0944A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Calibri"/>
                  <a:ea typeface="Calibri"/>
                  <a:cs typeface="Calibri"/>
                  <a:sym typeface="Calibri"/>
                </a:rPr>
                <a:t>ACCURATE</a:t>
              </a:r>
              <a:endParaRPr b="0" i="0" sz="3000" u="none" cap="none" strike="noStrike">
                <a:solidFill>
                  <a:srgbClr val="FFFFFF"/>
                </a:solidFill>
                <a:latin typeface="Calibri"/>
                <a:ea typeface="Calibri"/>
                <a:cs typeface="Calibri"/>
                <a:sym typeface="Calibri"/>
              </a:endParaRPr>
            </a:p>
          </p:txBody>
        </p:sp>
      </p:grpSp>
      <p:sp>
        <p:nvSpPr>
          <p:cNvPr id="399" name="Google Shape;399;p71"/>
          <p:cNvSpPr/>
          <p:nvPr/>
        </p:nvSpPr>
        <p:spPr>
          <a:xfrm>
            <a:off x="4489071" y="3097993"/>
            <a:ext cx="2166000" cy="2166000"/>
          </a:xfrm>
          <a:prstGeom prst="ellipse">
            <a:avLst/>
          </a:prstGeom>
          <a:solidFill>
            <a:srgbClr val="922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1"/>
          <p:cNvSpPr/>
          <p:nvPr/>
        </p:nvSpPr>
        <p:spPr>
          <a:xfrm>
            <a:off x="2405988" y="3097994"/>
            <a:ext cx="2166000" cy="2166000"/>
          </a:xfrm>
          <a:prstGeom prst="ellipse">
            <a:avLst/>
          </a:prstGeom>
          <a:solidFill>
            <a:srgbClr val="E7AE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1"/>
          <p:cNvSpPr txBox="1"/>
          <p:nvPr/>
        </p:nvSpPr>
        <p:spPr>
          <a:xfrm>
            <a:off x="2652175" y="3829550"/>
            <a:ext cx="1836900" cy="702900"/>
          </a:xfrm>
          <a:prstGeom prst="rect">
            <a:avLst/>
          </a:prstGeom>
          <a:solidFill>
            <a:srgbClr val="E7AE3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Calibri"/>
                <a:ea typeface="Calibri"/>
                <a:cs typeface="Calibri"/>
                <a:sym typeface="Calibri"/>
              </a:rPr>
              <a:t>TIMELY</a:t>
            </a:r>
            <a:endParaRPr b="0" i="0" sz="3000" u="none" cap="none" strike="noStrike">
              <a:solidFill>
                <a:schemeClr val="lt1"/>
              </a:solidFill>
              <a:latin typeface="Calibri"/>
              <a:ea typeface="Calibri"/>
              <a:cs typeface="Calibri"/>
              <a:sym typeface="Calibri"/>
            </a:endParaRPr>
          </a:p>
        </p:txBody>
      </p:sp>
      <p:sp>
        <p:nvSpPr>
          <p:cNvPr id="402" name="Google Shape;402;p71"/>
          <p:cNvSpPr txBox="1"/>
          <p:nvPr/>
        </p:nvSpPr>
        <p:spPr>
          <a:xfrm>
            <a:off x="4579323" y="3829543"/>
            <a:ext cx="1985400" cy="702900"/>
          </a:xfrm>
          <a:prstGeom prst="rect">
            <a:avLst/>
          </a:prstGeom>
          <a:solidFill>
            <a:srgbClr val="9225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Calibri"/>
                <a:ea typeface="Calibri"/>
                <a:cs typeface="Calibri"/>
                <a:sym typeface="Calibri"/>
              </a:rPr>
              <a:t>COMMUNICATED</a:t>
            </a:r>
            <a:endParaRPr b="1" i="0" sz="18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72"/>
          <p:cNvPicPr preferRelativeResize="0"/>
          <p:nvPr/>
        </p:nvPicPr>
        <p:blipFill rotWithShape="1">
          <a:blip r:embed="rId3">
            <a:alphaModFix/>
          </a:blip>
          <a:srcRect b="13487" l="0" r="0" t="0"/>
          <a:stretch/>
        </p:blipFill>
        <p:spPr>
          <a:xfrm>
            <a:off x="2713625" y="1159074"/>
            <a:ext cx="3716725" cy="3927475"/>
          </a:xfrm>
          <a:prstGeom prst="rect">
            <a:avLst/>
          </a:prstGeom>
          <a:noFill/>
          <a:ln>
            <a:noFill/>
          </a:ln>
        </p:spPr>
      </p:pic>
      <p:sp>
        <p:nvSpPr>
          <p:cNvPr id="408" name="Google Shape;408;p72"/>
          <p:cNvSpPr txBox="1"/>
          <p:nvPr/>
        </p:nvSpPr>
        <p:spPr>
          <a:xfrm>
            <a:off x="3074088" y="527875"/>
            <a:ext cx="29958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900">
                <a:solidFill>
                  <a:srgbClr val="123F67"/>
                </a:solidFill>
                <a:latin typeface="Calibri"/>
                <a:ea typeface="Calibri"/>
                <a:cs typeface="Calibri"/>
                <a:sym typeface="Calibri"/>
              </a:rPr>
              <a:t>“The </a:t>
            </a:r>
            <a:r>
              <a:rPr lang="en" sz="2900">
                <a:solidFill>
                  <a:srgbClr val="123F67"/>
                </a:solidFill>
                <a:latin typeface="Calibri"/>
                <a:ea typeface="Calibri"/>
                <a:cs typeface="Calibri"/>
                <a:sym typeface="Calibri"/>
              </a:rPr>
              <a:t>Missed</a:t>
            </a:r>
            <a:r>
              <a:rPr lang="en" sz="2900">
                <a:solidFill>
                  <a:srgbClr val="123F67"/>
                </a:solidFill>
                <a:latin typeface="Calibri"/>
                <a:ea typeface="Calibri"/>
                <a:cs typeface="Calibri"/>
                <a:sym typeface="Calibri"/>
              </a:rPr>
              <a:t> Test”</a:t>
            </a:r>
            <a:endParaRPr sz="2900">
              <a:solidFill>
                <a:srgbClr val="123F67"/>
              </a:solidFill>
              <a:latin typeface="Calibri"/>
              <a:ea typeface="Calibri"/>
              <a:cs typeface="Calibri"/>
              <a:sym typeface="Calibri"/>
            </a:endParaRPr>
          </a:p>
        </p:txBody>
      </p:sp>
      <p:sp>
        <p:nvSpPr>
          <p:cNvPr id="409" name="Google Shape;409;p72"/>
          <p:cNvSpPr txBox="1"/>
          <p:nvPr/>
        </p:nvSpPr>
        <p:spPr>
          <a:xfrm>
            <a:off x="3900300" y="5017825"/>
            <a:ext cx="98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Julia Berg</a:t>
            </a:r>
            <a:endParaRPr>
              <a:solidFill>
                <a:schemeClr val="dk1"/>
              </a:solidFill>
              <a:latin typeface="Calibri"/>
              <a:ea typeface="Calibri"/>
              <a:cs typeface="Calibri"/>
              <a:sym typeface="Calibri"/>
            </a:endParaRPr>
          </a:p>
        </p:txBody>
      </p:sp>
      <p:sp>
        <p:nvSpPr>
          <p:cNvPr id="410" name="Google Shape;410;p72"/>
          <p:cNvSpPr txBox="1"/>
          <p:nvPr/>
        </p:nvSpPr>
        <p:spPr>
          <a:xfrm>
            <a:off x="415200" y="5799725"/>
            <a:ext cx="8313600" cy="2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Excerpted from the Society to Improve Diagnosis in Medicine’s Patient Story Bank at https://www.improvediagnosis.org/stories/</a:t>
            </a:r>
            <a:endParaRPr sz="1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73"/>
          <p:cNvSpPr txBox="1"/>
          <p:nvPr/>
        </p:nvSpPr>
        <p:spPr>
          <a:xfrm>
            <a:off x="2162400" y="530000"/>
            <a:ext cx="48192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900">
                <a:solidFill>
                  <a:srgbClr val="123F67"/>
                </a:solidFill>
                <a:latin typeface="Calibri"/>
                <a:ea typeface="Calibri"/>
                <a:cs typeface="Calibri"/>
                <a:sym typeface="Calibri"/>
              </a:rPr>
              <a:t>“</a:t>
            </a:r>
            <a:r>
              <a:rPr lang="en" sz="2900">
                <a:solidFill>
                  <a:srgbClr val="123F67"/>
                </a:solidFill>
                <a:latin typeface="Calibri"/>
                <a:ea typeface="Calibri"/>
                <a:cs typeface="Calibri"/>
                <a:sym typeface="Calibri"/>
              </a:rPr>
              <a:t>The Delayed Diagnosis”</a:t>
            </a:r>
            <a:endParaRPr sz="2900">
              <a:solidFill>
                <a:srgbClr val="123F67"/>
              </a:solidFill>
              <a:latin typeface="Calibri"/>
              <a:ea typeface="Calibri"/>
              <a:cs typeface="Calibri"/>
              <a:sym typeface="Calibri"/>
            </a:endParaRPr>
          </a:p>
        </p:txBody>
      </p:sp>
      <p:sp>
        <p:nvSpPr>
          <p:cNvPr id="416" name="Google Shape;416;p73"/>
          <p:cNvSpPr txBox="1"/>
          <p:nvPr/>
        </p:nvSpPr>
        <p:spPr>
          <a:xfrm>
            <a:off x="3989600" y="5423525"/>
            <a:ext cx="126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Chad Becken</a:t>
            </a:r>
            <a:endParaRPr>
              <a:solidFill>
                <a:schemeClr val="dk1"/>
              </a:solidFill>
              <a:latin typeface="Calibri"/>
              <a:ea typeface="Calibri"/>
              <a:cs typeface="Calibri"/>
              <a:sym typeface="Calibri"/>
            </a:endParaRPr>
          </a:p>
        </p:txBody>
      </p:sp>
      <p:pic>
        <p:nvPicPr>
          <p:cNvPr id="417" name="Google Shape;417;p73"/>
          <p:cNvPicPr preferRelativeResize="0"/>
          <p:nvPr/>
        </p:nvPicPr>
        <p:blipFill>
          <a:blip r:embed="rId3">
            <a:alphaModFix/>
          </a:blip>
          <a:stretch>
            <a:fillRect/>
          </a:stretch>
        </p:blipFill>
        <p:spPr>
          <a:xfrm>
            <a:off x="3023181" y="1161200"/>
            <a:ext cx="3196744" cy="4262325"/>
          </a:xfrm>
          <a:prstGeom prst="rect">
            <a:avLst/>
          </a:prstGeom>
          <a:noFill/>
          <a:ln>
            <a:noFill/>
          </a:ln>
        </p:spPr>
      </p:pic>
      <p:sp>
        <p:nvSpPr>
          <p:cNvPr id="418" name="Google Shape;418;p73"/>
          <p:cNvSpPr txBox="1"/>
          <p:nvPr/>
        </p:nvSpPr>
        <p:spPr>
          <a:xfrm>
            <a:off x="415200" y="5799725"/>
            <a:ext cx="8313600" cy="2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Excerpted from the Society to Improve Diagnosis in Medicine’s Patient Story Bank at https://www.improvediagnosis.org/stories/</a:t>
            </a:r>
            <a:endParaRPr sz="1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4"/>
          <p:cNvSpPr txBox="1"/>
          <p:nvPr/>
        </p:nvSpPr>
        <p:spPr>
          <a:xfrm>
            <a:off x="1713900" y="489425"/>
            <a:ext cx="57162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900">
                <a:solidFill>
                  <a:srgbClr val="123F67"/>
                </a:solidFill>
                <a:latin typeface="Calibri"/>
                <a:ea typeface="Calibri"/>
                <a:cs typeface="Calibri"/>
                <a:sym typeface="Calibri"/>
              </a:rPr>
              <a:t>“</a:t>
            </a:r>
            <a:r>
              <a:rPr lang="en" sz="2900">
                <a:solidFill>
                  <a:srgbClr val="123F67"/>
                </a:solidFill>
                <a:latin typeface="Calibri"/>
                <a:ea typeface="Calibri"/>
                <a:cs typeface="Calibri"/>
                <a:sym typeface="Calibri"/>
              </a:rPr>
              <a:t>The Undisclosed Diagnosis”</a:t>
            </a:r>
            <a:endParaRPr sz="2900">
              <a:solidFill>
                <a:srgbClr val="123F67"/>
              </a:solidFill>
              <a:latin typeface="Calibri"/>
              <a:ea typeface="Calibri"/>
              <a:cs typeface="Calibri"/>
              <a:sym typeface="Calibri"/>
            </a:endParaRPr>
          </a:p>
        </p:txBody>
      </p:sp>
      <p:pic>
        <p:nvPicPr>
          <p:cNvPr id="424" name="Google Shape;424;p74"/>
          <p:cNvPicPr preferRelativeResize="0"/>
          <p:nvPr/>
        </p:nvPicPr>
        <p:blipFill rotWithShape="1">
          <a:blip r:embed="rId3">
            <a:alphaModFix/>
          </a:blip>
          <a:srcRect b="20255" l="0" r="0" t="0"/>
          <a:stretch/>
        </p:blipFill>
        <p:spPr>
          <a:xfrm>
            <a:off x="2742960" y="1249338"/>
            <a:ext cx="3658090" cy="3734774"/>
          </a:xfrm>
          <a:prstGeom prst="rect">
            <a:avLst/>
          </a:prstGeom>
          <a:noFill/>
          <a:ln>
            <a:noFill/>
          </a:ln>
        </p:spPr>
      </p:pic>
      <p:sp>
        <p:nvSpPr>
          <p:cNvPr id="425" name="Google Shape;425;p74"/>
          <p:cNvSpPr txBox="1"/>
          <p:nvPr/>
        </p:nvSpPr>
        <p:spPr>
          <a:xfrm>
            <a:off x="3895350" y="5112825"/>
            <a:ext cx="135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Steven Coffee II</a:t>
            </a:r>
            <a:endParaRPr>
              <a:solidFill>
                <a:schemeClr val="dk1"/>
              </a:solidFill>
              <a:latin typeface="Calibri"/>
              <a:ea typeface="Calibri"/>
              <a:cs typeface="Calibri"/>
              <a:sym typeface="Calibri"/>
            </a:endParaRPr>
          </a:p>
        </p:txBody>
      </p:sp>
      <p:sp>
        <p:nvSpPr>
          <p:cNvPr id="426" name="Google Shape;426;p74"/>
          <p:cNvSpPr txBox="1"/>
          <p:nvPr/>
        </p:nvSpPr>
        <p:spPr>
          <a:xfrm>
            <a:off x="415200" y="5799725"/>
            <a:ext cx="8313600" cy="2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Excerpted from the Society to Improve Diagnosis in Medicine’s Patient Story Bank at https://www.improvediagnosis.org/stories/</a:t>
            </a:r>
            <a:endParaRPr sz="1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grpSp>
        <p:nvGrpSpPr>
          <p:cNvPr id="431" name="Google Shape;431;p75"/>
          <p:cNvGrpSpPr/>
          <p:nvPr/>
        </p:nvGrpSpPr>
        <p:grpSpPr>
          <a:xfrm>
            <a:off x="1872306" y="1620535"/>
            <a:ext cx="1813391" cy="627645"/>
            <a:chOff x="12700" y="0"/>
            <a:chExt cx="13246100" cy="4584700"/>
          </a:xfrm>
        </p:grpSpPr>
        <p:sp>
          <p:nvSpPr>
            <p:cNvPr id="432" name="Google Shape;432;p75"/>
            <p:cNvSpPr/>
            <p:nvPr/>
          </p:nvSpPr>
          <p:spPr>
            <a:xfrm>
              <a:off x="12700" y="0"/>
              <a:ext cx="1244600" cy="2260600"/>
            </a:xfrm>
            <a:custGeom>
              <a:rect b="b" l="l" r="r" t="t"/>
              <a:pathLst>
                <a:path extrusionOk="0" h="2260600" w="1244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3" name="Google Shape;433;p75"/>
            <p:cNvSpPr/>
            <p:nvPr/>
          </p:nvSpPr>
          <p:spPr>
            <a:xfrm>
              <a:off x="12700" y="0"/>
              <a:ext cx="13246100" cy="4584700"/>
            </a:xfrm>
            <a:custGeom>
              <a:rect b="b" l="l" r="r" t="t"/>
              <a:pathLst>
                <a:path extrusionOk="0" h="4584700" w="13246100">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close/>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close/>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close/>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close/>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close/>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close/>
                  <a:moveTo>
                    <a:pt x="5956300" y="0"/>
                  </a:moveTo>
                  <a:cubicBezTo>
                    <a:pt x="5842000" y="0"/>
                    <a:pt x="5740400" y="88900"/>
                    <a:pt x="5740400" y="215900"/>
                  </a:cubicBezTo>
                  <a:lnTo>
                    <a:pt x="5740400" y="279400"/>
                  </a:lnTo>
                  <a:cubicBezTo>
                    <a:pt x="5740400" y="393700"/>
                    <a:pt x="5842000" y="495300"/>
                    <a:pt x="5956300" y="495300"/>
                  </a:cubicBezTo>
                  <a:cubicBezTo>
                    <a:pt x="6070600" y="495300"/>
                    <a:pt x="6172200" y="393700"/>
                    <a:pt x="6172200" y="279400"/>
                  </a:cubicBezTo>
                  <a:lnTo>
                    <a:pt x="6172200" y="215900"/>
                  </a:lnTo>
                  <a:cubicBezTo>
                    <a:pt x="6172200" y="88900"/>
                    <a:pt x="6070600" y="0"/>
                    <a:pt x="5956300" y="0"/>
                  </a:cubicBezTo>
                  <a:close/>
                  <a:moveTo>
                    <a:pt x="5740400" y="965200"/>
                  </a:moveTo>
                  <a:cubicBezTo>
                    <a:pt x="5740400" y="965200"/>
                    <a:pt x="5727700" y="952500"/>
                    <a:pt x="5727700" y="965200"/>
                  </a:cubicBezTo>
                  <a:lnTo>
                    <a:pt x="5575300" y="1320800"/>
                  </a:lnTo>
                  <a:cubicBezTo>
                    <a:pt x="5549900" y="1371600"/>
                    <a:pt x="5499100" y="1409700"/>
                    <a:pt x="5435600" y="1409700"/>
                  </a:cubicBezTo>
                  <a:lnTo>
                    <a:pt x="5372100" y="1409700"/>
                  </a:lnTo>
                  <a:cubicBezTo>
                    <a:pt x="5359400" y="1409700"/>
                    <a:pt x="5346700" y="1409700"/>
                    <a:pt x="5346700" y="1397000"/>
                  </a:cubicBezTo>
                  <a:cubicBezTo>
                    <a:pt x="5334000" y="1384300"/>
                    <a:pt x="5334000" y="1371600"/>
                    <a:pt x="5346700" y="1358900"/>
                  </a:cubicBezTo>
                  <a:lnTo>
                    <a:pt x="5537200" y="914400"/>
                  </a:lnTo>
                  <a:lnTo>
                    <a:pt x="5600700" y="736600"/>
                  </a:lnTo>
                  <a:cubicBezTo>
                    <a:pt x="5651500" y="635000"/>
                    <a:pt x="5753100" y="558800"/>
                    <a:pt x="5867400" y="558800"/>
                  </a:cubicBezTo>
                  <a:lnTo>
                    <a:pt x="6045200" y="558800"/>
                  </a:lnTo>
                  <a:cubicBezTo>
                    <a:pt x="6159500" y="558800"/>
                    <a:pt x="6261100" y="635000"/>
                    <a:pt x="6311900" y="736600"/>
                  </a:cubicBezTo>
                  <a:lnTo>
                    <a:pt x="6375400" y="914400"/>
                  </a:lnTo>
                  <a:lnTo>
                    <a:pt x="6565900" y="1358900"/>
                  </a:lnTo>
                  <a:cubicBezTo>
                    <a:pt x="6578600" y="1371600"/>
                    <a:pt x="6578600" y="1384300"/>
                    <a:pt x="6565900" y="1397000"/>
                  </a:cubicBezTo>
                  <a:cubicBezTo>
                    <a:pt x="6565900" y="1409700"/>
                    <a:pt x="6553200" y="1409700"/>
                    <a:pt x="6540500" y="1409700"/>
                  </a:cubicBezTo>
                  <a:lnTo>
                    <a:pt x="6477000" y="1409700"/>
                  </a:lnTo>
                  <a:cubicBezTo>
                    <a:pt x="6413500" y="1409700"/>
                    <a:pt x="6362700" y="1371600"/>
                    <a:pt x="6337300" y="1320800"/>
                  </a:cubicBezTo>
                  <a:lnTo>
                    <a:pt x="6184900" y="965200"/>
                  </a:lnTo>
                  <a:cubicBezTo>
                    <a:pt x="6184900" y="952500"/>
                    <a:pt x="6172200" y="965200"/>
                    <a:pt x="6172200" y="965200"/>
                  </a:cubicBezTo>
                  <a:lnTo>
                    <a:pt x="6235700" y="1409700"/>
                  </a:lnTo>
                  <a:lnTo>
                    <a:pt x="6311900" y="2222500"/>
                  </a:lnTo>
                  <a:cubicBezTo>
                    <a:pt x="6311900" y="2235200"/>
                    <a:pt x="6299200" y="2235200"/>
                    <a:pt x="6299200" y="2247900"/>
                  </a:cubicBezTo>
                  <a:cubicBezTo>
                    <a:pt x="6286500" y="2247900"/>
                    <a:pt x="6286500" y="2260600"/>
                    <a:pt x="6273800" y="2260600"/>
                  </a:cubicBezTo>
                  <a:lnTo>
                    <a:pt x="6223000" y="2260600"/>
                  </a:lnTo>
                  <a:cubicBezTo>
                    <a:pt x="6146800" y="2260600"/>
                    <a:pt x="6083300" y="2209800"/>
                    <a:pt x="6083300" y="2133600"/>
                  </a:cubicBezTo>
                  <a:lnTo>
                    <a:pt x="5969000" y="1447800"/>
                  </a:lnTo>
                  <a:cubicBezTo>
                    <a:pt x="5956300" y="1447800"/>
                    <a:pt x="5956300" y="1447800"/>
                    <a:pt x="5943600" y="1447800"/>
                  </a:cubicBezTo>
                  <a:lnTo>
                    <a:pt x="5829300" y="2133600"/>
                  </a:lnTo>
                  <a:cubicBezTo>
                    <a:pt x="5829300" y="2209800"/>
                    <a:pt x="5765800" y="2260600"/>
                    <a:pt x="5689600" y="2260600"/>
                  </a:cubicBezTo>
                  <a:lnTo>
                    <a:pt x="5638800" y="2260600"/>
                  </a:lnTo>
                  <a:cubicBezTo>
                    <a:pt x="5626100" y="2260600"/>
                    <a:pt x="5626100" y="2247900"/>
                    <a:pt x="5613400" y="2247900"/>
                  </a:cubicBezTo>
                  <a:cubicBezTo>
                    <a:pt x="5613400" y="2235200"/>
                    <a:pt x="5600700" y="2235200"/>
                    <a:pt x="5600700" y="2222500"/>
                  </a:cubicBezTo>
                  <a:lnTo>
                    <a:pt x="5676900" y="1409700"/>
                  </a:lnTo>
                  <a:lnTo>
                    <a:pt x="5740400" y="965200"/>
                  </a:lnTo>
                  <a:close/>
                  <a:moveTo>
                    <a:pt x="7289800" y="0"/>
                  </a:moveTo>
                  <a:cubicBezTo>
                    <a:pt x="7175500" y="0"/>
                    <a:pt x="7073900" y="88900"/>
                    <a:pt x="7073900" y="215900"/>
                  </a:cubicBezTo>
                  <a:lnTo>
                    <a:pt x="7073900" y="279400"/>
                  </a:lnTo>
                  <a:cubicBezTo>
                    <a:pt x="7073900" y="393700"/>
                    <a:pt x="7175500" y="495300"/>
                    <a:pt x="7289800" y="495300"/>
                  </a:cubicBezTo>
                  <a:cubicBezTo>
                    <a:pt x="7404100" y="495300"/>
                    <a:pt x="7505700" y="393700"/>
                    <a:pt x="7505700" y="279400"/>
                  </a:cubicBezTo>
                  <a:lnTo>
                    <a:pt x="7505700" y="215900"/>
                  </a:lnTo>
                  <a:cubicBezTo>
                    <a:pt x="7505700" y="88900"/>
                    <a:pt x="7404100" y="0"/>
                    <a:pt x="7289800" y="0"/>
                  </a:cubicBezTo>
                  <a:close/>
                  <a:moveTo>
                    <a:pt x="7073900" y="965200"/>
                  </a:moveTo>
                  <a:cubicBezTo>
                    <a:pt x="7073900" y="965200"/>
                    <a:pt x="7061200" y="952500"/>
                    <a:pt x="7061200" y="965200"/>
                  </a:cubicBezTo>
                  <a:lnTo>
                    <a:pt x="6908800" y="1320800"/>
                  </a:lnTo>
                  <a:cubicBezTo>
                    <a:pt x="6883400" y="1371600"/>
                    <a:pt x="6832600" y="1409700"/>
                    <a:pt x="6769100" y="1409700"/>
                  </a:cubicBezTo>
                  <a:lnTo>
                    <a:pt x="6705600" y="1409700"/>
                  </a:lnTo>
                  <a:cubicBezTo>
                    <a:pt x="6692900" y="1409700"/>
                    <a:pt x="6680200" y="1409700"/>
                    <a:pt x="6680200" y="1397000"/>
                  </a:cubicBezTo>
                  <a:cubicBezTo>
                    <a:pt x="6667500" y="1384300"/>
                    <a:pt x="6667500" y="1371600"/>
                    <a:pt x="6680200" y="1358900"/>
                  </a:cubicBezTo>
                  <a:lnTo>
                    <a:pt x="6870700" y="914400"/>
                  </a:lnTo>
                  <a:lnTo>
                    <a:pt x="6934200" y="736600"/>
                  </a:lnTo>
                  <a:cubicBezTo>
                    <a:pt x="6985000" y="635000"/>
                    <a:pt x="7086600" y="558800"/>
                    <a:pt x="7200900" y="558800"/>
                  </a:cubicBezTo>
                  <a:lnTo>
                    <a:pt x="7378700" y="558800"/>
                  </a:lnTo>
                  <a:cubicBezTo>
                    <a:pt x="7493000" y="558800"/>
                    <a:pt x="7594600" y="635000"/>
                    <a:pt x="7645400" y="736600"/>
                  </a:cubicBezTo>
                  <a:lnTo>
                    <a:pt x="7708900" y="914400"/>
                  </a:lnTo>
                  <a:lnTo>
                    <a:pt x="7899400" y="1358900"/>
                  </a:lnTo>
                  <a:cubicBezTo>
                    <a:pt x="7912100" y="1371600"/>
                    <a:pt x="7912100" y="1384300"/>
                    <a:pt x="7899400" y="1397000"/>
                  </a:cubicBezTo>
                  <a:cubicBezTo>
                    <a:pt x="7899400" y="1409700"/>
                    <a:pt x="7886700" y="1409700"/>
                    <a:pt x="7874000" y="1409700"/>
                  </a:cubicBezTo>
                  <a:lnTo>
                    <a:pt x="7810500" y="1409700"/>
                  </a:lnTo>
                  <a:cubicBezTo>
                    <a:pt x="7747000" y="1409700"/>
                    <a:pt x="7696200" y="1371600"/>
                    <a:pt x="7670800" y="1320800"/>
                  </a:cubicBezTo>
                  <a:lnTo>
                    <a:pt x="7518400" y="965200"/>
                  </a:lnTo>
                  <a:cubicBezTo>
                    <a:pt x="7518400" y="952500"/>
                    <a:pt x="7505700" y="965200"/>
                    <a:pt x="7505700" y="965200"/>
                  </a:cubicBezTo>
                  <a:lnTo>
                    <a:pt x="7569200" y="1409700"/>
                  </a:lnTo>
                  <a:lnTo>
                    <a:pt x="7645400" y="2222500"/>
                  </a:lnTo>
                  <a:cubicBezTo>
                    <a:pt x="7645400" y="2235200"/>
                    <a:pt x="7632700" y="2235200"/>
                    <a:pt x="7632700" y="2247900"/>
                  </a:cubicBezTo>
                  <a:cubicBezTo>
                    <a:pt x="7620000" y="2247900"/>
                    <a:pt x="7620000" y="2260600"/>
                    <a:pt x="7607300" y="2260600"/>
                  </a:cubicBezTo>
                  <a:lnTo>
                    <a:pt x="7556500" y="2260600"/>
                  </a:lnTo>
                  <a:cubicBezTo>
                    <a:pt x="7480300" y="2260600"/>
                    <a:pt x="7416800" y="2209800"/>
                    <a:pt x="7416800" y="2133600"/>
                  </a:cubicBezTo>
                  <a:lnTo>
                    <a:pt x="7302500" y="1447800"/>
                  </a:lnTo>
                  <a:cubicBezTo>
                    <a:pt x="7289800" y="1447800"/>
                    <a:pt x="7289800" y="1447800"/>
                    <a:pt x="7277100" y="1447800"/>
                  </a:cubicBezTo>
                  <a:lnTo>
                    <a:pt x="7162800" y="2133600"/>
                  </a:lnTo>
                  <a:cubicBezTo>
                    <a:pt x="7162800" y="2209800"/>
                    <a:pt x="7099300" y="2260600"/>
                    <a:pt x="7023100" y="2260600"/>
                  </a:cubicBezTo>
                  <a:lnTo>
                    <a:pt x="6972300" y="2260600"/>
                  </a:lnTo>
                  <a:cubicBezTo>
                    <a:pt x="6959600" y="2260600"/>
                    <a:pt x="6959600" y="2247900"/>
                    <a:pt x="6946900" y="2247900"/>
                  </a:cubicBezTo>
                  <a:cubicBezTo>
                    <a:pt x="6946900" y="2235200"/>
                    <a:pt x="6934200" y="2235200"/>
                    <a:pt x="6934200" y="2222500"/>
                  </a:cubicBezTo>
                  <a:lnTo>
                    <a:pt x="7010400" y="1409700"/>
                  </a:lnTo>
                  <a:lnTo>
                    <a:pt x="7073900" y="965200"/>
                  </a:lnTo>
                  <a:close/>
                  <a:moveTo>
                    <a:pt x="8623300" y="0"/>
                  </a:moveTo>
                  <a:cubicBezTo>
                    <a:pt x="8509000" y="0"/>
                    <a:pt x="8407400" y="88900"/>
                    <a:pt x="8407400" y="215900"/>
                  </a:cubicBezTo>
                  <a:lnTo>
                    <a:pt x="8407400" y="279400"/>
                  </a:lnTo>
                  <a:cubicBezTo>
                    <a:pt x="8407400" y="393700"/>
                    <a:pt x="8509000" y="495300"/>
                    <a:pt x="8623300" y="495300"/>
                  </a:cubicBezTo>
                  <a:cubicBezTo>
                    <a:pt x="8737600" y="495300"/>
                    <a:pt x="8839200" y="393700"/>
                    <a:pt x="8839200" y="279400"/>
                  </a:cubicBezTo>
                  <a:lnTo>
                    <a:pt x="8839200" y="215900"/>
                  </a:lnTo>
                  <a:cubicBezTo>
                    <a:pt x="8839200" y="88900"/>
                    <a:pt x="8737600" y="0"/>
                    <a:pt x="8623300" y="0"/>
                  </a:cubicBezTo>
                  <a:close/>
                  <a:moveTo>
                    <a:pt x="8407400" y="965200"/>
                  </a:moveTo>
                  <a:cubicBezTo>
                    <a:pt x="8407400" y="965200"/>
                    <a:pt x="8394700" y="952500"/>
                    <a:pt x="8394700" y="965200"/>
                  </a:cubicBezTo>
                  <a:lnTo>
                    <a:pt x="8242300" y="1320800"/>
                  </a:lnTo>
                  <a:cubicBezTo>
                    <a:pt x="8216900" y="1371600"/>
                    <a:pt x="8166100" y="1409700"/>
                    <a:pt x="8102600" y="1409700"/>
                  </a:cubicBezTo>
                  <a:lnTo>
                    <a:pt x="8039100" y="1409700"/>
                  </a:lnTo>
                  <a:cubicBezTo>
                    <a:pt x="8026400" y="1409700"/>
                    <a:pt x="8013700" y="1409700"/>
                    <a:pt x="8013700" y="1397000"/>
                  </a:cubicBezTo>
                  <a:cubicBezTo>
                    <a:pt x="8001000" y="1384300"/>
                    <a:pt x="8001000" y="1371600"/>
                    <a:pt x="8013700" y="1358900"/>
                  </a:cubicBezTo>
                  <a:lnTo>
                    <a:pt x="8204200" y="914400"/>
                  </a:lnTo>
                  <a:lnTo>
                    <a:pt x="8267700" y="736600"/>
                  </a:lnTo>
                  <a:cubicBezTo>
                    <a:pt x="8318500" y="635000"/>
                    <a:pt x="8420100" y="558800"/>
                    <a:pt x="8534400" y="558800"/>
                  </a:cubicBezTo>
                  <a:lnTo>
                    <a:pt x="8712200" y="558800"/>
                  </a:lnTo>
                  <a:cubicBezTo>
                    <a:pt x="8826500" y="558800"/>
                    <a:pt x="8928100" y="635000"/>
                    <a:pt x="8978900" y="736600"/>
                  </a:cubicBezTo>
                  <a:lnTo>
                    <a:pt x="9042400" y="914400"/>
                  </a:lnTo>
                  <a:lnTo>
                    <a:pt x="9232900" y="1358900"/>
                  </a:lnTo>
                  <a:cubicBezTo>
                    <a:pt x="9245600" y="1371600"/>
                    <a:pt x="9245600" y="1384300"/>
                    <a:pt x="9232900" y="1397000"/>
                  </a:cubicBezTo>
                  <a:cubicBezTo>
                    <a:pt x="9232900" y="1409700"/>
                    <a:pt x="9220200" y="1409700"/>
                    <a:pt x="9207500" y="1409700"/>
                  </a:cubicBezTo>
                  <a:lnTo>
                    <a:pt x="9144000" y="1409700"/>
                  </a:lnTo>
                  <a:cubicBezTo>
                    <a:pt x="9080500" y="1409700"/>
                    <a:pt x="9029700" y="1371600"/>
                    <a:pt x="9004300" y="1320800"/>
                  </a:cubicBezTo>
                  <a:lnTo>
                    <a:pt x="8851900" y="965200"/>
                  </a:lnTo>
                  <a:cubicBezTo>
                    <a:pt x="8851900" y="952500"/>
                    <a:pt x="8839200" y="965200"/>
                    <a:pt x="8839200" y="965200"/>
                  </a:cubicBezTo>
                  <a:lnTo>
                    <a:pt x="8902700" y="1409700"/>
                  </a:lnTo>
                  <a:lnTo>
                    <a:pt x="8978900" y="2222500"/>
                  </a:lnTo>
                  <a:cubicBezTo>
                    <a:pt x="8978900" y="2235200"/>
                    <a:pt x="8966200" y="2235200"/>
                    <a:pt x="8966200" y="2247900"/>
                  </a:cubicBezTo>
                  <a:cubicBezTo>
                    <a:pt x="8953500" y="2247900"/>
                    <a:pt x="8953500" y="2260600"/>
                    <a:pt x="8940800" y="2260600"/>
                  </a:cubicBezTo>
                  <a:lnTo>
                    <a:pt x="8890000" y="2260600"/>
                  </a:lnTo>
                  <a:cubicBezTo>
                    <a:pt x="8813800" y="2260600"/>
                    <a:pt x="8750300" y="2209800"/>
                    <a:pt x="8750300" y="2133600"/>
                  </a:cubicBezTo>
                  <a:lnTo>
                    <a:pt x="8636000" y="1447800"/>
                  </a:lnTo>
                  <a:cubicBezTo>
                    <a:pt x="8623300" y="1447800"/>
                    <a:pt x="8623300" y="1447800"/>
                    <a:pt x="8610600" y="1447800"/>
                  </a:cubicBezTo>
                  <a:lnTo>
                    <a:pt x="8496300" y="2133600"/>
                  </a:lnTo>
                  <a:cubicBezTo>
                    <a:pt x="8496300" y="2209800"/>
                    <a:pt x="8432800" y="2260600"/>
                    <a:pt x="8356600" y="2260600"/>
                  </a:cubicBezTo>
                  <a:lnTo>
                    <a:pt x="8305800" y="2260600"/>
                  </a:lnTo>
                  <a:cubicBezTo>
                    <a:pt x="8293100" y="2260600"/>
                    <a:pt x="8293100" y="2247900"/>
                    <a:pt x="8280400" y="2247900"/>
                  </a:cubicBezTo>
                  <a:cubicBezTo>
                    <a:pt x="8280400" y="2235200"/>
                    <a:pt x="8267700" y="2235200"/>
                    <a:pt x="8267700" y="2222500"/>
                  </a:cubicBezTo>
                  <a:lnTo>
                    <a:pt x="8343900" y="1409700"/>
                  </a:lnTo>
                  <a:lnTo>
                    <a:pt x="8407400" y="965200"/>
                  </a:lnTo>
                  <a:close/>
                  <a:moveTo>
                    <a:pt x="9956800" y="0"/>
                  </a:moveTo>
                  <a:cubicBezTo>
                    <a:pt x="9842500" y="0"/>
                    <a:pt x="9740900" y="88900"/>
                    <a:pt x="9740900" y="215900"/>
                  </a:cubicBezTo>
                  <a:lnTo>
                    <a:pt x="9740900" y="279400"/>
                  </a:lnTo>
                  <a:cubicBezTo>
                    <a:pt x="9740900" y="393700"/>
                    <a:pt x="9842500" y="495300"/>
                    <a:pt x="9956800" y="495300"/>
                  </a:cubicBezTo>
                  <a:cubicBezTo>
                    <a:pt x="10071100" y="495300"/>
                    <a:pt x="10172700" y="393700"/>
                    <a:pt x="10172700" y="279400"/>
                  </a:cubicBezTo>
                  <a:lnTo>
                    <a:pt x="10172700" y="215900"/>
                  </a:lnTo>
                  <a:cubicBezTo>
                    <a:pt x="10172700" y="88900"/>
                    <a:pt x="10071100" y="0"/>
                    <a:pt x="9956800" y="0"/>
                  </a:cubicBezTo>
                  <a:close/>
                  <a:moveTo>
                    <a:pt x="9740900" y="965200"/>
                  </a:moveTo>
                  <a:cubicBezTo>
                    <a:pt x="9740900" y="965200"/>
                    <a:pt x="9728200" y="952500"/>
                    <a:pt x="9728200" y="965200"/>
                  </a:cubicBezTo>
                  <a:lnTo>
                    <a:pt x="9575800" y="1320800"/>
                  </a:lnTo>
                  <a:cubicBezTo>
                    <a:pt x="9550400" y="1371600"/>
                    <a:pt x="9499600" y="1409700"/>
                    <a:pt x="9436100" y="1409700"/>
                  </a:cubicBezTo>
                  <a:lnTo>
                    <a:pt x="9372600" y="1409700"/>
                  </a:lnTo>
                  <a:cubicBezTo>
                    <a:pt x="9359900" y="1409700"/>
                    <a:pt x="9347200" y="1409700"/>
                    <a:pt x="9347200" y="1397000"/>
                  </a:cubicBezTo>
                  <a:cubicBezTo>
                    <a:pt x="9334500" y="1384300"/>
                    <a:pt x="9334500" y="1371600"/>
                    <a:pt x="9347200" y="1358900"/>
                  </a:cubicBezTo>
                  <a:lnTo>
                    <a:pt x="9537700" y="914400"/>
                  </a:lnTo>
                  <a:lnTo>
                    <a:pt x="9601200" y="736600"/>
                  </a:lnTo>
                  <a:cubicBezTo>
                    <a:pt x="9652000" y="635000"/>
                    <a:pt x="9753600" y="558800"/>
                    <a:pt x="9867900" y="558800"/>
                  </a:cubicBezTo>
                  <a:lnTo>
                    <a:pt x="10045700" y="558800"/>
                  </a:lnTo>
                  <a:cubicBezTo>
                    <a:pt x="10160000" y="558800"/>
                    <a:pt x="10261600" y="635000"/>
                    <a:pt x="10312400" y="736600"/>
                  </a:cubicBezTo>
                  <a:lnTo>
                    <a:pt x="10375900" y="914400"/>
                  </a:lnTo>
                  <a:lnTo>
                    <a:pt x="10566400" y="1358900"/>
                  </a:lnTo>
                  <a:cubicBezTo>
                    <a:pt x="10579100" y="1371600"/>
                    <a:pt x="10579100" y="1384300"/>
                    <a:pt x="10566400" y="1397000"/>
                  </a:cubicBezTo>
                  <a:cubicBezTo>
                    <a:pt x="10566400" y="1409700"/>
                    <a:pt x="10553700" y="1409700"/>
                    <a:pt x="10541000" y="1409700"/>
                  </a:cubicBezTo>
                  <a:lnTo>
                    <a:pt x="10477500" y="1409700"/>
                  </a:lnTo>
                  <a:cubicBezTo>
                    <a:pt x="10414000" y="1409700"/>
                    <a:pt x="10363200" y="1371600"/>
                    <a:pt x="10337800" y="1320800"/>
                  </a:cubicBezTo>
                  <a:lnTo>
                    <a:pt x="10185400" y="965200"/>
                  </a:lnTo>
                  <a:cubicBezTo>
                    <a:pt x="10185400" y="952500"/>
                    <a:pt x="10172700" y="965200"/>
                    <a:pt x="10172700" y="965200"/>
                  </a:cubicBezTo>
                  <a:lnTo>
                    <a:pt x="10236200" y="1409700"/>
                  </a:lnTo>
                  <a:lnTo>
                    <a:pt x="10312400" y="2222500"/>
                  </a:lnTo>
                  <a:cubicBezTo>
                    <a:pt x="10312400" y="2235200"/>
                    <a:pt x="10299700" y="2235200"/>
                    <a:pt x="10299700" y="2247900"/>
                  </a:cubicBezTo>
                  <a:cubicBezTo>
                    <a:pt x="10287000" y="2247900"/>
                    <a:pt x="10287000" y="2260600"/>
                    <a:pt x="10274300" y="2260600"/>
                  </a:cubicBezTo>
                  <a:lnTo>
                    <a:pt x="10223500" y="2260600"/>
                  </a:lnTo>
                  <a:cubicBezTo>
                    <a:pt x="10147300" y="2260600"/>
                    <a:pt x="10083800" y="2209800"/>
                    <a:pt x="10083800" y="2133600"/>
                  </a:cubicBezTo>
                  <a:lnTo>
                    <a:pt x="9969500" y="1447800"/>
                  </a:lnTo>
                  <a:cubicBezTo>
                    <a:pt x="9956800" y="1447800"/>
                    <a:pt x="9956800" y="1447800"/>
                    <a:pt x="9944100" y="1447800"/>
                  </a:cubicBezTo>
                  <a:lnTo>
                    <a:pt x="9829800" y="2133600"/>
                  </a:lnTo>
                  <a:cubicBezTo>
                    <a:pt x="9829800" y="2209800"/>
                    <a:pt x="9766300" y="2260600"/>
                    <a:pt x="9690100" y="2260600"/>
                  </a:cubicBezTo>
                  <a:lnTo>
                    <a:pt x="9639300" y="2260600"/>
                  </a:lnTo>
                  <a:cubicBezTo>
                    <a:pt x="9626600" y="2260600"/>
                    <a:pt x="9626600" y="2247900"/>
                    <a:pt x="9613900" y="2247900"/>
                  </a:cubicBezTo>
                  <a:cubicBezTo>
                    <a:pt x="9613900" y="2235200"/>
                    <a:pt x="9601200" y="2235200"/>
                    <a:pt x="9601200" y="2222500"/>
                  </a:cubicBezTo>
                  <a:lnTo>
                    <a:pt x="9677400" y="1409700"/>
                  </a:lnTo>
                  <a:lnTo>
                    <a:pt x="9740900" y="965200"/>
                  </a:lnTo>
                  <a:close/>
                  <a:moveTo>
                    <a:pt x="11290300" y="0"/>
                  </a:moveTo>
                  <a:cubicBezTo>
                    <a:pt x="11176000" y="0"/>
                    <a:pt x="11074400" y="88900"/>
                    <a:pt x="11074400" y="215900"/>
                  </a:cubicBezTo>
                  <a:lnTo>
                    <a:pt x="11074400" y="279400"/>
                  </a:lnTo>
                  <a:cubicBezTo>
                    <a:pt x="11074400" y="393700"/>
                    <a:pt x="11176000" y="495300"/>
                    <a:pt x="11290300" y="495300"/>
                  </a:cubicBezTo>
                  <a:cubicBezTo>
                    <a:pt x="11404600" y="495300"/>
                    <a:pt x="11506200" y="393700"/>
                    <a:pt x="11506200" y="279400"/>
                  </a:cubicBezTo>
                  <a:lnTo>
                    <a:pt x="11506200" y="215900"/>
                  </a:lnTo>
                  <a:cubicBezTo>
                    <a:pt x="11506200" y="88900"/>
                    <a:pt x="11404600" y="0"/>
                    <a:pt x="11290300" y="0"/>
                  </a:cubicBezTo>
                  <a:close/>
                  <a:moveTo>
                    <a:pt x="11074400" y="965200"/>
                  </a:moveTo>
                  <a:cubicBezTo>
                    <a:pt x="11074400" y="965200"/>
                    <a:pt x="11061700" y="952500"/>
                    <a:pt x="11061700" y="965200"/>
                  </a:cubicBezTo>
                  <a:lnTo>
                    <a:pt x="10909300" y="1320800"/>
                  </a:lnTo>
                  <a:cubicBezTo>
                    <a:pt x="10883900" y="1371600"/>
                    <a:pt x="10833100" y="1409700"/>
                    <a:pt x="10769600" y="1409700"/>
                  </a:cubicBezTo>
                  <a:lnTo>
                    <a:pt x="10706100" y="1409700"/>
                  </a:lnTo>
                  <a:cubicBezTo>
                    <a:pt x="10693400" y="1409700"/>
                    <a:pt x="10680700" y="1409700"/>
                    <a:pt x="10680700" y="1397000"/>
                  </a:cubicBezTo>
                  <a:cubicBezTo>
                    <a:pt x="10668000" y="1384300"/>
                    <a:pt x="10668000" y="1371600"/>
                    <a:pt x="10680700" y="1358900"/>
                  </a:cubicBezTo>
                  <a:lnTo>
                    <a:pt x="10871200" y="914400"/>
                  </a:lnTo>
                  <a:lnTo>
                    <a:pt x="10934700" y="736600"/>
                  </a:lnTo>
                  <a:cubicBezTo>
                    <a:pt x="10985500" y="635000"/>
                    <a:pt x="11087100" y="558800"/>
                    <a:pt x="11201400" y="558800"/>
                  </a:cubicBezTo>
                  <a:lnTo>
                    <a:pt x="11379200" y="558800"/>
                  </a:lnTo>
                  <a:cubicBezTo>
                    <a:pt x="11493500" y="558800"/>
                    <a:pt x="11595100" y="635000"/>
                    <a:pt x="11645900" y="736600"/>
                  </a:cubicBezTo>
                  <a:lnTo>
                    <a:pt x="11709400" y="914400"/>
                  </a:lnTo>
                  <a:lnTo>
                    <a:pt x="11899900" y="1358900"/>
                  </a:lnTo>
                  <a:cubicBezTo>
                    <a:pt x="11912600" y="1371600"/>
                    <a:pt x="11912600" y="1384300"/>
                    <a:pt x="11899900" y="1397000"/>
                  </a:cubicBezTo>
                  <a:cubicBezTo>
                    <a:pt x="11899900" y="1409700"/>
                    <a:pt x="11887200" y="1409700"/>
                    <a:pt x="11874500" y="1409700"/>
                  </a:cubicBezTo>
                  <a:lnTo>
                    <a:pt x="11811000" y="1409700"/>
                  </a:lnTo>
                  <a:cubicBezTo>
                    <a:pt x="11747500" y="1409700"/>
                    <a:pt x="11696700" y="1371600"/>
                    <a:pt x="11671300" y="1320800"/>
                  </a:cubicBezTo>
                  <a:lnTo>
                    <a:pt x="11518900" y="965200"/>
                  </a:lnTo>
                  <a:cubicBezTo>
                    <a:pt x="11518900" y="952500"/>
                    <a:pt x="11506200" y="965200"/>
                    <a:pt x="11506200" y="965200"/>
                  </a:cubicBezTo>
                  <a:lnTo>
                    <a:pt x="11569700" y="1409700"/>
                  </a:lnTo>
                  <a:lnTo>
                    <a:pt x="11645900" y="2222500"/>
                  </a:lnTo>
                  <a:cubicBezTo>
                    <a:pt x="11645900" y="2235200"/>
                    <a:pt x="11633200" y="2235200"/>
                    <a:pt x="11633200" y="2247900"/>
                  </a:cubicBezTo>
                  <a:cubicBezTo>
                    <a:pt x="11620500" y="2247900"/>
                    <a:pt x="11620500" y="2260600"/>
                    <a:pt x="11607800" y="2260600"/>
                  </a:cubicBezTo>
                  <a:lnTo>
                    <a:pt x="11557000" y="2260600"/>
                  </a:lnTo>
                  <a:cubicBezTo>
                    <a:pt x="11480800" y="2260600"/>
                    <a:pt x="11417300" y="2209800"/>
                    <a:pt x="11417300" y="2133600"/>
                  </a:cubicBezTo>
                  <a:lnTo>
                    <a:pt x="11303000" y="1447800"/>
                  </a:lnTo>
                  <a:cubicBezTo>
                    <a:pt x="11290300" y="1447800"/>
                    <a:pt x="11290300" y="1447800"/>
                    <a:pt x="11277600" y="1447800"/>
                  </a:cubicBezTo>
                  <a:lnTo>
                    <a:pt x="11163300" y="2133600"/>
                  </a:lnTo>
                  <a:cubicBezTo>
                    <a:pt x="11163300" y="2209800"/>
                    <a:pt x="11099800" y="2260600"/>
                    <a:pt x="11023600" y="2260600"/>
                  </a:cubicBezTo>
                  <a:lnTo>
                    <a:pt x="10972800" y="2260600"/>
                  </a:lnTo>
                  <a:cubicBezTo>
                    <a:pt x="10960100" y="2260600"/>
                    <a:pt x="10960100" y="2247900"/>
                    <a:pt x="10947400" y="2247900"/>
                  </a:cubicBezTo>
                  <a:cubicBezTo>
                    <a:pt x="10947400" y="2235200"/>
                    <a:pt x="10934700" y="2235200"/>
                    <a:pt x="10934700" y="2222500"/>
                  </a:cubicBezTo>
                  <a:lnTo>
                    <a:pt x="11010900" y="1409700"/>
                  </a:lnTo>
                  <a:lnTo>
                    <a:pt x="11074400" y="965200"/>
                  </a:lnTo>
                  <a:close/>
                  <a:moveTo>
                    <a:pt x="12623800" y="0"/>
                  </a:moveTo>
                  <a:cubicBezTo>
                    <a:pt x="12509500" y="0"/>
                    <a:pt x="12407900" y="88900"/>
                    <a:pt x="12407900" y="215900"/>
                  </a:cubicBezTo>
                  <a:lnTo>
                    <a:pt x="12407900" y="279400"/>
                  </a:lnTo>
                  <a:cubicBezTo>
                    <a:pt x="12407900" y="393700"/>
                    <a:pt x="12509500" y="495300"/>
                    <a:pt x="12623800" y="495300"/>
                  </a:cubicBezTo>
                  <a:cubicBezTo>
                    <a:pt x="12738100" y="495300"/>
                    <a:pt x="12839700" y="393700"/>
                    <a:pt x="12839700" y="279400"/>
                  </a:cubicBezTo>
                  <a:lnTo>
                    <a:pt x="12839700" y="215900"/>
                  </a:lnTo>
                  <a:cubicBezTo>
                    <a:pt x="12839700" y="88900"/>
                    <a:pt x="12738100" y="0"/>
                    <a:pt x="12623800" y="0"/>
                  </a:cubicBezTo>
                  <a:close/>
                  <a:moveTo>
                    <a:pt x="12407900" y="965200"/>
                  </a:moveTo>
                  <a:cubicBezTo>
                    <a:pt x="12407900" y="965200"/>
                    <a:pt x="12395200" y="952500"/>
                    <a:pt x="12395200" y="965200"/>
                  </a:cubicBezTo>
                  <a:lnTo>
                    <a:pt x="12242800" y="1320800"/>
                  </a:lnTo>
                  <a:cubicBezTo>
                    <a:pt x="12217400" y="1371600"/>
                    <a:pt x="12166600" y="1409700"/>
                    <a:pt x="12103100" y="1409700"/>
                  </a:cubicBezTo>
                  <a:lnTo>
                    <a:pt x="12039600" y="1409700"/>
                  </a:lnTo>
                  <a:cubicBezTo>
                    <a:pt x="12026900" y="1409700"/>
                    <a:pt x="12014200" y="1409700"/>
                    <a:pt x="12014200" y="1397000"/>
                  </a:cubicBezTo>
                  <a:cubicBezTo>
                    <a:pt x="12001500" y="1384300"/>
                    <a:pt x="12001500" y="1371600"/>
                    <a:pt x="12014200" y="1358900"/>
                  </a:cubicBezTo>
                  <a:lnTo>
                    <a:pt x="12204700" y="914400"/>
                  </a:lnTo>
                  <a:lnTo>
                    <a:pt x="12268200" y="736600"/>
                  </a:lnTo>
                  <a:cubicBezTo>
                    <a:pt x="12319000" y="635000"/>
                    <a:pt x="12420600" y="558800"/>
                    <a:pt x="12534900" y="558800"/>
                  </a:cubicBezTo>
                  <a:lnTo>
                    <a:pt x="12712700" y="558800"/>
                  </a:lnTo>
                  <a:cubicBezTo>
                    <a:pt x="12827000" y="558800"/>
                    <a:pt x="12928600" y="635000"/>
                    <a:pt x="12979400" y="736600"/>
                  </a:cubicBezTo>
                  <a:lnTo>
                    <a:pt x="13042900" y="914400"/>
                  </a:lnTo>
                  <a:lnTo>
                    <a:pt x="13233400" y="1358900"/>
                  </a:lnTo>
                  <a:cubicBezTo>
                    <a:pt x="13246100" y="1371600"/>
                    <a:pt x="13246100" y="1384300"/>
                    <a:pt x="13233400" y="1397000"/>
                  </a:cubicBezTo>
                  <a:cubicBezTo>
                    <a:pt x="13233400" y="1409700"/>
                    <a:pt x="13220700" y="1409700"/>
                    <a:pt x="13208000" y="1409700"/>
                  </a:cubicBezTo>
                  <a:lnTo>
                    <a:pt x="13144500" y="1409700"/>
                  </a:lnTo>
                  <a:cubicBezTo>
                    <a:pt x="13081000" y="1409700"/>
                    <a:pt x="13030200" y="1371600"/>
                    <a:pt x="13004800" y="1320800"/>
                  </a:cubicBezTo>
                  <a:lnTo>
                    <a:pt x="12852400" y="965200"/>
                  </a:lnTo>
                  <a:cubicBezTo>
                    <a:pt x="12852400" y="952500"/>
                    <a:pt x="12839700" y="965200"/>
                    <a:pt x="12839700" y="965200"/>
                  </a:cubicBezTo>
                  <a:lnTo>
                    <a:pt x="12903200" y="1409700"/>
                  </a:lnTo>
                  <a:lnTo>
                    <a:pt x="12979400" y="2222500"/>
                  </a:lnTo>
                  <a:cubicBezTo>
                    <a:pt x="12979400" y="2235200"/>
                    <a:pt x="12966700" y="2235200"/>
                    <a:pt x="12966700" y="2247900"/>
                  </a:cubicBezTo>
                  <a:cubicBezTo>
                    <a:pt x="12954000" y="2247900"/>
                    <a:pt x="12954000" y="2260600"/>
                    <a:pt x="12941300" y="2260600"/>
                  </a:cubicBezTo>
                  <a:lnTo>
                    <a:pt x="12890500" y="2260600"/>
                  </a:lnTo>
                  <a:cubicBezTo>
                    <a:pt x="12814300" y="2260600"/>
                    <a:pt x="12750800" y="2209800"/>
                    <a:pt x="12750800" y="2133600"/>
                  </a:cubicBezTo>
                  <a:lnTo>
                    <a:pt x="12636500" y="1447800"/>
                  </a:lnTo>
                  <a:cubicBezTo>
                    <a:pt x="12623800" y="1447800"/>
                    <a:pt x="12623800" y="1447800"/>
                    <a:pt x="12611100" y="1447800"/>
                  </a:cubicBezTo>
                  <a:lnTo>
                    <a:pt x="12496800" y="2133600"/>
                  </a:lnTo>
                  <a:cubicBezTo>
                    <a:pt x="12496800" y="2209800"/>
                    <a:pt x="12433300" y="2260600"/>
                    <a:pt x="12357100" y="2260600"/>
                  </a:cubicBezTo>
                  <a:lnTo>
                    <a:pt x="12306300" y="2260600"/>
                  </a:lnTo>
                  <a:cubicBezTo>
                    <a:pt x="12293600" y="2260600"/>
                    <a:pt x="12293600" y="2247900"/>
                    <a:pt x="12280900" y="2247900"/>
                  </a:cubicBezTo>
                  <a:cubicBezTo>
                    <a:pt x="12280900" y="2235200"/>
                    <a:pt x="12268200" y="2235200"/>
                    <a:pt x="12268200" y="2222500"/>
                  </a:cubicBezTo>
                  <a:lnTo>
                    <a:pt x="12344400" y="1409700"/>
                  </a:lnTo>
                  <a:lnTo>
                    <a:pt x="12407900" y="965200"/>
                  </a:lnTo>
                  <a:close/>
                  <a:moveTo>
                    <a:pt x="622300" y="2324100"/>
                  </a:moveTo>
                  <a:cubicBezTo>
                    <a:pt x="508000" y="2324100"/>
                    <a:pt x="406400" y="2413000"/>
                    <a:pt x="406400" y="2540000"/>
                  </a:cubicBezTo>
                  <a:lnTo>
                    <a:pt x="406400" y="2603500"/>
                  </a:lnTo>
                  <a:cubicBezTo>
                    <a:pt x="406400" y="2717800"/>
                    <a:pt x="508000" y="2819400"/>
                    <a:pt x="622300" y="2819400"/>
                  </a:cubicBezTo>
                  <a:cubicBezTo>
                    <a:pt x="736600" y="2819400"/>
                    <a:pt x="838200" y="2717800"/>
                    <a:pt x="838200" y="2603500"/>
                  </a:cubicBezTo>
                  <a:lnTo>
                    <a:pt x="838200" y="2540000"/>
                  </a:lnTo>
                  <a:cubicBezTo>
                    <a:pt x="838200" y="2413000"/>
                    <a:pt x="736600" y="2324100"/>
                    <a:pt x="622300" y="2324100"/>
                  </a:cubicBezTo>
                  <a:close/>
                  <a:moveTo>
                    <a:pt x="406400" y="3289300"/>
                  </a:moveTo>
                  <a:cubicBezTo>
                    <a:pt x="406400" y="3289300"/>
                    <a:pt x="393700" y="3276600"/>
                    <a:pt x="393700" y="3289300"/>
                  </a:cubicBezTo>
                  <a:lnTo>
                    <a:pt x="241300" y="3644900"/>
                  </a:lnTo>
                  <a:cubicBezTo>
                    <a:pt x="215900" y="3695700"/>
                    <a:pt x="165100" y="3733800"/>
                    <a:pt x="101600" y="3733800"/>
                  </a:cubicBezTo>
                  <a:lnTo>
                    <a:pt x="38100" y="3733800"/>
                  </a:lnTo>
                  <a:cubicBezTo>
                    <a:pt x="25400" y="3733800"/>
                    <a:pt x="12700" y="3733800"/>
                    <a:pt x="12700" y="3721100"/>
                  </a:cubicBezTo>
                  <a:cubicBezTo>
                    <a:pt x="0" y="3708400"/>
                    <a:pt x="0" y="3695700"/>
                    <a:pt x="12700" y="3683000"/>
                  </a:cubicBezTo>
                  <a:lnTo>
                    <a:pt x="203200" y="3238500"/>
                  </a:lnTo>
                  <a:lnTo>
                    <a:pt x="266700" y="3060700"/>
                  </a:lnTo>
                  <a:cubicBezTo>
                    <a:pt x="317500" y="2959100"/>
                    <a:pt x="419100" y="2882900"/>
                    <a:pt x="533400" y="2882900"/>
                  </a:cubicBezTo>
                  <a:lnTo>
                    <a:pt x="711200" y="2882900"/>
                  </a:lnTo>
                  <a:cubicBezTo>
                    <a:pt x="825500" y="2882900"/>
                    <a:pt x="927100" y="2959100"/>
                    <a:pt x="977900" y="3060700"/>
                  </a:cubicBezTo>
                  <a:lnTo>
                    <a:pt x="1041400" y="3238500"/>
                  </a:lnTo>
                  <a:lnTo>
                    <a:pt x="1231900" y="3683000"/>
                  </a:lnTo>
                  <a:cubicBezTo>
                    <a:pt x="1244600" y="3695700"/>
                    <a:pt x="1244600" y="3708400"/>
                    <a:pt x="1231900" y="3721100"/>
                  </a:cubicBezTo>
                  <a:cubicBezTo>
                    <a:pt x="1231900" y="3733800"/>
                    <a:pt x="1219200" y="3733800"/>
                    <a:pt x="1206500" y="3733800"/>
                  </a:cubicBezTo>
                  <a:lnTo>
                    <a:pt x="1143000" y="3733800"/>
                  </a:lnTo>
                  <a:cubicBezTo>
                    <a:pt x="1079500" y="3733800"/>
                    <a:pt x="1028700" y="3695700"/>
                    <a:pt x="1003300" y="3644900"/>
                  </a:cubicBezTo>
                  <a:lnTo>
                    <a:pt x="850900" y="3289300"/>
                  </a:lnTo>
                  <a:cubicBezTo>
                    <a:pt x="850900" y="3276600"/>
                    <a:pt x="838200" y="3289300"/>
                    <a:pt x="838200" y="3289300"/>
                  </a:cubicBezTo>
                  <a:lnTo>
                    <a:pt x="901700" y="3733800"/>
                  </a:lnTo>
                  <a:lnTo>
                    <a:pt x="977900" y="4546600"/>
                  </a:lnTo>
                  <a:cubicBezTo>
                    <a:pt x="977900" y="4559300"/>
                    <a:pt x="965200" y="4559300"/>
                    <a:pt x="965200" y="4572000"/>
                  </a:cubicBezTo>
                  <a:cubicBezTo>
                    <a:pt x="952500" y="4572000"/>
                    <a:pt x="952500" y="4584700"/>
                    <a:pt x="939800" y="4584700"/>
                  </a:cubicBezTo>
                  <a:lnTo>
                    <a:pt x="889000" y="4584700"/>
                  </a:lnTo>
                  <a:cubicBezTo>
                    <a:pt x="812800" y="4584700"/>
                    <a:pt x="749300" y="4533900"/>
                    <a:pt x="749300" y="4457700"/>
                  </a:cubicBezTo>
                  <a:lnTo>
                    <a:pt x="635000" y="3771900"/>
                  </a:lnTo>
                  <a:cubicBezTo>
                    <a:pt x="622300" y="3771900"/>
                    <a:pt x="622300" y="3771900"/>
                    <a:pt x="609600" y="3771900"/>
                  </a:cubicBezTo>
                  <a:lnTo>
                    <a:pt x="495300" y="4457700"/>
                  </a:lnTo>
                  <a:cubicBezTo>
                    <a:pt x="495300" y="4533900"/>
                    <a:pt x="431800" y="4584700"/>
                    <a:pt x="355600" y="4584700"/>
                  </a:cubicBezTo>
                  <a:lnTo>
                    <a:pt x="304800" y="4584700"/>
                  </a:lnTo>
                  <a:cubicBezTo>
                    <a:pt x="292100" y="4584700"/>
                    <a:pt x="292100" y="4572000"/>
                    <a:pt x="279400" y="4572000"/>
                  </a:cubicBezTo>
                  <a:cubicBezTo>
                    <a:pt x="279400" y="4559300"/>
                    <a:pt x="266700" y="4559300"/>
                    <a:pt x="266700" y="4546600"/>
                  </a:cubicBezTo>
                  <a:lnTo>
                    <a:pt x="342900" y="3733800"/>
                  </a:lnTo>
                  <a:lnTo>
                    <a:pt x="406400" y="3289300"/>
                  </a:lnTo>
                  <a:close/>
                  <a:moveTo>
                    <a:pt x="1955800" y="2324100"/>
                  </a:moveTo>
                  <a:cubicBezTo>
                    <a:pt x="1841500" y="2324100"/>
                    <a:pt x="1739900" y="2413000"/>
                    <a:pt x="1739900" y="2540000"/>
                  </a:cubicBezTo>
                  <a:lnTo>
                    <a:pt x="1739900" y="2603500"/>
                  </a:lnTo>
                  <a:cubicBezTo>
                    <a:pt x="1739900" y="2717800"/>
                    <a:pt x="1841500" y="2819400"/>
                    <a:pt x="1955800" y="2819400"/>
                  </a:cubicBezTo>
                  <a:cubicBezTo>
                    <a:pt x="2070100" y="2819400"/>
                    <a:pt x="2171700" y="2717800"/>
                    <a:pt x="2171700" y="2603500"/>
                  </a:cubicBezTo>
                  <a:lnTo>
                    <a:pt x="2171700" y="2540000"/>
                  </a:lnTo>
                  <a:cubicBezTo>
                    <a:pt x="2171700" y="2413000"/>
                    <a:pt x="2070100" y="2324100"/>
                    <a:pt x="1955800" y="2324100"/>
                  </a:cubicBezTo>
                  <a:close/>
                  <a:moveTo>
                    <a:pt x="1739900" y="3289300"/>
                  </a:moveTo>
                  <a:cubicBezTo>
                    <a:pt x="1739900" y="3289300"/>
                    <a:pt x="1727200" y="3276600"/>
                    <a:pt x="1727200" y="3289300"/>
                  </a:cubicBezTo>
                  <a:lnTo>
                    <a:pt x="1574800" y="3644900"/>
                  </a:lnTo>
                  <a:cubicBezTo>
                    <a:pt x="1549400" y="3695700"/>
                    <a:pt x="1498600" y="3733800"/>
                    <a:pt x="1435100" y="3733800"/>
                  </a:cubicBezTo>
                  <a:lnTo>
                    <a:pt x="1371600" y="3733800"/>
                  </a:lnTo>
                  <a:cubicBezTo>
                    <a:pt x="1358900" y="3733800"/>
                    <a:pt x="1346200" y="3733800"/>
                    <a:pt x="1346200" y="3721100"/>
                  </a:cubicBezTo>
                  <a:cubicBezTo>
                    <a:pt x="1333500" y="3708400"/>
                    <a:pt x="1333500" y="3695700"/>
                    <a:pt x="1346200" y="3683000"/>
                  </a:cubicBezTo>
                  <a:lnTo>
                    <a:pt x="1536700" y="3238500"/>
                  </a:lnTo>
                  <a:lnTo>
                    <a:pt x="1600200" y="3060700"/>
                  </a:lnTo>
                  <a:cubicBezTo>
                    <a:pt x="1651000" y="2959100"/>
                    <a:pt x="1752600" y="2882900"/>
                    <a:pt x="1866900" y="2882900"/>
                  </a:cubicBezTo>
                  <a:lnTo>
                    <a:pt x="2044700" y="2882900"/>
                  </a:lnTo>
                  <a:cubicBezTo>
                    <a:pt x="2159000" y="2882900"/>
                    <a:pt x="2260600" y="2959100"/>
                    <a:pt x="2311400" y="3060700"/>
                  </a:cubicBezTo>
                  <a:lnTo>
                    <a:pt x="2374900" y="3238500"/>
                  </a:lnTo>
                  <a:lnTo>
                    <a:pt x="2565400" y="3683000"/>
                  </a:lnTo>
                  <a:cubicBezTo>
                    <a:pt x="2578100" y="3695700"/>
                    <a:pt x="2578100" y="3708400"/>
                    <a:pt x="2565400" y="3721100"/>
                  </a:cubicBezTo>
                  <a:cubicBezTo>
                    <a:pt x="2565400" y="3733800"/>
                    <a:pt x="2552700" y="3733800"/>
                    <a:pt x="2540000" y="3733800"/>
                  </a:cubicBezTo>
                  <a:lnTo>
                    <a:pt x="2476500" y="3733800"/>
                  </a:lnTo>
                  <a:cubicBezTo>
                    <a:pt x="2413000" y="3733800"/>
                    <a:pt x="2362200" y="3695700"/>
                    <a:pt x="2336800" y="3644900"/>
                  </a:cubicBezTo>
                  <a:lnTo>
                    <a:pt x="2184400" y="3289300"/>
                  </a:lnTo>
                  <a:cubicBezTo>
                    <a:pt x="2184400" y="3276600"/>
                    <a:pt x="2171700" y="3289300"/>
                    <a:pt x="2171700" y="3289300"/>
                  </a:cubicBezTo>
                  <a:lnTo>
                    <a:pt x="2235200" y="3733800"/>
                  </a:lnTo>
                  <a:lnTo>
                    <a:pt x="2311400" y="4546600"/>
                  </a:lnTo>
                  <a:cubicBezTo>
                    <a:pt x="2311400" y="4559300"/>
                    <a:pt x="2298700" y="4559300"/>
                    <a:pt x="2298700" y="4572000"/>
                  </a:cubicBezTo>
                  <a:cubicBezTo>
                    <a:pt x="2286000" y="4572000"/>
                    <a:pt x="2286000" y="4584700"/>
                    <a:pt x="2273300" y="4584700"/>
                  </a:cubicBezTo>
                  <a:lnTo>
                    <a:pt x="2222500" y="4584700"/>
                  </a:lnTo>
                  <a:cubicBezTo>
                    <a:pt x="2146300" y="4584700"/>
                    <a:pt x="2082800" y="4533900"/>
                    <a:pt x="2082800" y="4457700"/>
                  </a:cubicBezTo>
                  <a:lnTo>
                    <a:pt x="1968500" y="3771900"/>
                  </a:lnTo>
                  <a:cubicBezTo>
                    <a:pt x="1955800" y="3771900"/>
                    <a:pt x="1955800" y="3771900"/>
                    <a:pt x="1943100" y="3771900"/>
                  </a:cubicBezTo>
                  <a:lnTo>
                    <a:pt x="1828800" y="4457700"/>
                  </a:lnTo>
                  <a:cubicBezTo>
                    <a:pt x="1828800" y="4533900"/>
                    <a:pt x="1765300" y="4584700"/>
                    <a:pt x="1689100" y="4584700"/>
                  </a:cubicBezTo>
                  <a:lnTo>
                    <a:pt x="1638300" y="4584700"/>
                  </a:lnTo>
                  <a:cubicBezTo>
                    <a:pt x="1625600" y="4584700"/>
                    <a:pt x="1625600" y="4572000"/>
                    <a:pt x="1612900" y="4572000"/>
                  </a:cubicBezTo>
                  <a:cubicBezTo>
                    <a:pt x="1612900" y="4559300"/>
                    <a:pt x="1600200" y="4559300"/>
                    <a:pt x="1600200" y="4546600"/>
                  </a:cubicBezTo>
                  <a:lnTo>
                    <a:pt x="1676400" y="3733800"/>
                  </a:lnTo>
                  <a:lnTo>
                    <a:pt x="1739900" y="3289300"/>
                  </a:lnTo>
                  <a:close/>
                  <a:moveTo>
                    <a:pt x="3289300" y="2324100"/>
                  </a:moveTo>
                  <a:cubicBezTo>
                    <a:pt x="3175000" y="2324100"/>
                    <a:pt x="3073400" y="2413000"/>
                    <a:pt x="3073400" y="2540000"/>
                  </a:cubicBezTo>
                  <a:lnTo>
                    <a:pt x="3073400" y="2603500"/>
                  </a:lnTo>
                  <a:cubicBezTo>
                    <a:pt x="3073400" y="2717800"/>
                    <a:pt x="3175000" y="2819400"/>
                    <a:pt x="3289300" y="2819400"/>
                  </a:cubicBezTo>
                  <a:cubicBezTo>
                    <a:pt x="3403600" y="2819400"/>
                    <a:pt x="3505200" y="2717800"/>
                    <a:pt x="3505200" y="2603500"/>
                  </a:cubicBezTo>
                  <a:lnTo>
                    <a:pt x="3505200" y="2540000"/>
                  </a:lnTo>
                  <a:cubicBezTo>
                    <a:pt x="3505200" y="2413000"/>
                    <a:pt x="3403600" y="2324100"/>
                    <a:pt x="3289300" y="2324100"/>
                  </a:cubicBezTo>
                  <a:close/>
                  <a:moveTo>
                    <a:pt x="3073400" y="3289300"/>
                  </a:moveTo>
                  <a:cubicBezTo>
                    <a:pt x="3073400" y="3289300"/>
                    <a:pt x="3060700" y="3276600"/>
                    <a:pt x="3060700" y="3289300"/>
                  </a:cubicBezTo>
                  <a:lnTo>
                    <a:pt x="2908300" y="3644900"/>
                  </a:lnTo>
                  <a:cubicBezTo>
                    <a:pt x="2882900" y="3695700"/>
                    <a:pt x="2832100" y="3733800"/>
                    <a:pt x="2768600" y="3733800"/>
                  </a:cubicBezTo>
                  <a:lnTo>
                    <a:pt x="2705100" y="3733800"/>
                  </a:lnTo>
                  <a:cubicBezTo>
                    <a:pt x="2692400" y="3733800"/>
                    <a:pt x="2679700" y="3733800"/>
                    <a:pt x="2679700" y="3721100"/>
                  </a:cubicBezTo>
                  <a:cubicBezTo>
                    <a:pt x="2667000" y="3708400"/>
                    <a:pt x="2667000" y="3695700"/>
                    <a:pt x="2679700" y="3683000"/>
                  </a:cubicBezTo>
                  <a:lnTo>
                    <a:pt x="2870200" y="3238500"/>
                  </a:lnTo>
                  <a:lnTo>
                    <a:pt x="2933700" y="3060700"/>
                  </a:lnTo>
                  <a:cubicBezTo>
                    <a:pt x="2984500" y="2959100"/>
                    <a:pt x="3086100" y="2882900"/>
                    <a:pt x="3200400" y="2882900"/>
                  </a:cubicBezTo>
                  <a:lnTo>
                    <a:pt x="3378200" y="2882900"/>
                  </a:lnTo>
                  <a:cubicBezTo>
                    <a:pt x="3492500" y="2882900"/>
                    <a:pt x="3594100" y="2959100"/>
                    <a:pt x="3644900" y="3060700"/>
                  </a:cubicBezTo>
                  <a:lnTo>
                    <a:pt x="3708400" y="3238500"/>
                  </a:lnTo>
                  <a:lnTo>
                    <a:pt x="3898900" y="3683000"/>
                  </a:lnTo>
                  <a:cubicBezTo>
                    <a:pt x="3911600" y="3695700"/>
                    <a:pt x="3911600" y="3708400"/>
                    <a:pt x="3898900" y="3721100"/>
                  </a:cubicBezTo>
                  <a:cubicBezTo>
                    <a:pt x="3898900" y="3733800"/>
                    <a:pt x="3886200" y="3733800"/>
                    <a:pt x="3873500" y="3733800"/>
                  </a:cubicBezTo>
                  <a:lnTo>
                    <a:pt x="3810000" y="3733800"/>
                  </a:lnTo>
                  <a:cubicBezTo>
                    <a:pt x="3746500" y="3733800"/>
                    <a:pt x="3695700" y="3695700"/>
                    <a:pt x="3670300" y="3644900"/>
                  </a:cubicBezTo>
                  <a:lnTo>
                    <a:pt x="3517900" y="3289300"/>
                  </a:lnTo>
                  <a:cubicBezTo>
                    <a:pt x="3517900" y="3276600"/>
                    <a:pt x="3505200" y="3289300"/>
                    <a:pt x="3505200" y="3289300"/>
                  </a:cubicBezTo>
                  <a:lnTo>
                    <a:pt x="3568700" y="3733800"/>
                  </a:lnTo>
                  <a:lnTo>
                    <a:pt x="3644900" y="4546600"/>
                  </a:lnTo>
                  <a:cubicBezTo>
                    <a:pt x="3644900" y="4559300"/>
                    <a:pt x="3632200" y="4559300"/>
                    <a:pt x="3632200" y="4572000"/>
                  </a:cubicBezTo>
                  <a:cubicBezTo>
                    <a:pt x="3619500" y="4572000"/>
                    <a:pt x="3619500" y="4584700"/>
                    <a:pt x="3606800" y="4584700"/>
                  </a:cubicBezTo>
                  <a:lnTo>
                    <a:pt x="3556000" y="4584700"/>
                  </a:lnTo>
                  <a:cubicBezTo>
                    <a:pt x="3479800" y="4584700"/>
                    <a:pt x="3416300" y="4533900"/>
                    <a:pt x="3416300" y="4457700"/>
                  </a:cubicBezTo>
                  <a:lnTo>
                    <a:pt x="3302000" y="3771900"/>
                  </a:lnTo>
                  <a:cubicBezTo>
                    <a:pt x="3289300" y="3771900"/>
                    <a:pt x="3289300" y="3771900"/>
                    <a:pt x="3276600" y="3771900"/>
                  </a:cubicBezTo>
                  <a:lnTo>
                    <a:pt x="3162300" y="4457700"/>
                  </a:lnTo>
                  <a:cubicBezTo>
                    <a:pt x="3162300" y="4533900"/>
                    <a:pt x="3098800" y="4584700"/>
                    <a:pt x="3022600" y="4584700"/>
                  </a:cubicBezTo>
                  <a:lnTo>
                    <a:pt x="2971800" y="4584700"/>
                  </a:lnTo>
                  <a:cubicBezTo>
                    <a:pt x="2959100" y="4584700"/>
                    <a:pt x="2959100" y="4572000"/>
                    <a:pt x="2946400" y="4572000"/>
                  </a:cubicBezTo>
                  <a:cubicBezTo>
                    <a:pt x="2946400" y="4559300"/>
                    <a:pt x="2933700" y="4559300"/>
                    <a:pt x="2933700" y="4546600"/>
                  </a:cubicBezTo>
                  <a:lnTo>
                    <a:pt x="3009900" y="3733800"/>
                  </a:lnTo>
                  <a:lnTo>
                    <a:pt x="3073400" y="3289300"/>
                  </a:lnTo>
                  <a:close/>
                  <a:moveTo>
                    <a:pt x="4622800" y="2324100"/>
                  </a:moveTo>
                  <a:cubicBezTo>
                    <a:pt x="4508500" y="2324100"/>
                    <a:pt x="4406900" y="2413000"/>
                    <a:pt x="4406900" y="2540000"/>
                  </a:cubicBezTo>
                  <a:lnTo>
                    <a:pt x="4406900" y="2603500"/>
                  </a:lnTo>
                  <a:cubicBezTo>
                    <a:pt x="4406900" y="2717800"/>
                    <a:pt x="4508500" y="2819400"/>
                    <a:pt x="4622800" y="2819400"/>
                  </a:cubicBezTo>
                  <a:cubicBezTo>
                    <a:pt x="4737100" y="2819400"/>
                    <a:pt x="4838700" y="2717800"/>
                    <a:pt x="4838700" y="2603500"/>
                  </a:cubicBezTo>
                  <a:lnTo>
                    <a:pt x="4838700" y="2540000"/>
                  </a:lnTo>
                  <a:cubicBezTo>
                    <a:pt x="4838700" y="2413000"/>
                    <a:pt x="4737100" y="2324100"/>
                    <a:pt x="4622800" y="2324100"/>
                  </a:cubicBezTo>
                  <a:close/>
                  <a:moveTo>
                    <a:pt x="4406900" y="3289300"/>
                  </a:moveTo>
                  <a:cubicBezTo>
                    <a:pt x="4406900" y="3289300"/>
                    <a:pt x="4394200" y="3276600"/>
                    <a:pt x="4394200" y="3289300"/>
                  </a:cubicBezTo>
                  <a:lnTo>
                    <a:pt x="4241800" y="3644900"/>
                  </a:lnTo>
                  <a:cubicBezTo>
                    <a:pt x="4216400" y="3695700"/>
                    <a:pt x="4165600" y="3733800"/>
                    <a:pt x="4102100" y="3733800"/>
                  </a:cubicBezTo>
                  <a:lnTo>
                    <a:pt x="4038600" y="3733800"/>
                  </a:lnTo>
                  <a:cubicBezTo>
                    <a:pt x="4025900" y="3733800"/>
                    <a:pt x="4013200" y="3733800"/>
                    <a:pt x="4013200" y="3721100"/>
                  </a:cubicBezTo>
                  <a:cubicBezTo>
                    <a:pt x="4000500" y="3708400"/>
                    <a:pt x="4000500" y="3695700"/>
                    <a:pt x="4013200" y="3683000"/>
                  </a:cubicBezTo>
                  <a:lnTo>
                    <a:pt x="4203700" y="3238500"/>
                  </a:lnTo>
                  <a:lnTo>
                    <a:pt x="4267200" y="3060700"/>
                  </a:lnTo>
                  <a:cubicBezTo>
                    <a:pt x="4318000" y="2959100"/>
                    <a:pt x="4419600" y="2882900"/>
                    <a:pt x="4533900" y="2882900"/>
                  </a:cubicBezTo>
                  <a:lnTo>
                    <a:pt x="4711700" y="2882900"/>
                  </a:lnTo>
                  <a:cubicBezTo>
                    <a:pt x="4826000" y="2882900"/>
                    <a:pt x="4927600" y="2959100"/>
                    <a:pt x="4978400" y="3060700"/>
                  </a:cubicBezTo>
                  <a:lnTo>
                    <a:pt x="5041900" y="3238500"/>
                  </a:lnTo>
                  <a:lnTo>
                    <a:pt x="5232400" y="3683000"/>
                  </a:lnTo>
                  <a:cubicBezTo>
                    <a:pt x="5245100" y="3695700"/>
                    <a:pt x="5245100" y="3708400"/>
                    <a:pt x="5232400" y="3721100"/>
                  </a:cubicBezTo>
                  <a:cubicBezTo>
                    <a:pt x="5232400" y="3733800"/>
                    <a:pt x="5219700" y="3733800"/>
                    <a:pt x="5207000" y="3733800"/>
                  </a:cubicBezTo>
                  <a:lnTo>
                    <a:pt x="5143500" y="3733800"/>
                  </a:lnTo>
                  <a:cubicBezTo>
                    <a:pt x="5080000" y="3733800"/>
                    <a:pt x="5029200" y="3695700"/>
                    <a:pt x="5003800" y="3644900"/>
                  </a:cubicBezTo>
                  <a:lnTo>
                    <a:pt x="4851400" y="3289300"/>
                  </a:lnTo>
                  <a:cubicBezTo>
                    <a:pt x="4851400" y="3276600"/>
                    <a:pt x="4838700" y="3289300"/>
                    <a:pt x="4838700" y="3289300"/>
                  </a:cubicBezTo>
                  <a:lnTo>
                    <a:pt x="4902200" y="3733800"/>
                  </a:lnTo>
                  <a:lnTo>
                    <a:pt x="4978400" y="4546600"/>
                  </a:lnTo>
                  <a:cubicBezTo>
                    <a:pt x="4978400" y="4559300"/>
                    <a:pt x="4965700" y="4559300"/>
                    <a:pt x="4965700" y="4572000"/>
                  </a:cubicBezTo>
                  <a:cubicBezTo>
                    <a:pt x="4953000" y="4572000"/>
                    <a:pt x="4953000" y="4584700"/>
                    <a:pt x="4940300" y="4584700"/>
                  </a:cubicBezTo>
                  <a:lnTo>
                    <a:pt x="4889500" y="4584700"/>
                  </a:lnTo>
                  <a:cubicBezTo>
                    <a:pt x="4813300" y="4584700"/>
                    <a:pt x="4749800" y="4533900"/>
                    <a:pt x="4749800" y="4457700"/>
                  </a:cubicBezTo>
                  <a:lnTo>
                    <a:pt x="4635500" y="3771900"/>
                  </a:lnTo>
                  <a:cubicBezTo>
                    <a:pt x="4622800" y="3771900"/>
                    <a:pt x="4622800" y="3771900"/>
                    <a:pt x="4610100" y="3771900"/>
                  </a:cubicBezTo>
                  <a:lnTo>
                    <a:pt x="4495800" y="4457700"/>
                  </a:lnTo>
                  <a:cubicBezTo>
                    <a:pt x="4495800" y="4533900"/>
                    <a:pt x="4432300" y="4584700"/>
                    <a:pt x="4356100" y="4584700"/>
                  </a:cubicBezTo>
                  <a:lnTo>
                    <a:pt x="4305300" y="4584700"/>
                  </a:lnTo>
                  <a:cubicBezTo>
                    <a:pt x="4292600" y="4584700"/>
                    <a:pt x="4292600" y="4572000"/>
                    <a:pt x="4279900" y="4572000"/>
                  </a:cubicBezTo>
                  <a:cubicBezTo>
                    <a:pt x="4279900" y="4559300"/>
                    <a:pt x="4267200" y="4559300"/>
                    <a:pt x="4267200" y="4546600"/>
                  </a:cubicBezTo>
                  <a:lnTo>
                    <a:pt x="4343400" y="3733800"/>
                  </a:lnTo>
                  <a:lnTo>
                    <a:pt x="4406900" y="3289300"/>
                  </a:lnTo>
                  <a:close/>
                  <a:moveTo>
                    <a:pt x="5956300" y="2324100"/>
                  </a:moveTo>
                  <a:cubicBezTo>
                    <a:pt x="5842000" y="2324100"/>
                    <a:pt x="5740400" y="2413000"/>
                    <a:pt x="5740400" y="2540000"/>
                  </a:cubicBezTo>
                  <a:lnTo>
                    <a:pt x="5740400" y="2603500"/>
                  </a:lnTo>
                  <a:cubicBezTo>
                    <a:pt x="5740400" y="2717800"/>
                    <a:pt x="5842000" y="2819400"/>
                    <a:pt x="5956300" y="2819400"/>
                  </a:cubicBezTo>
                  <a:cubicBezTo>
                    <a:pt x="6070600" y="2819400"/>
                    <a:pt x="6172200" y="2717800"/>
                    <a:pt x="6172200" y="2603500"/>
                  </a:cubicBezTo>
                  <a:lnTo>
                    <a:pt x="6172200" y="2540000"/>
                  </a:lnTo>
                  <a:cubicBezTo>
                    <a:pt x="6172200" y="2413000"/>
                    <a:pt x="6070600" y="2324100"/>
                    <a:pt x="5956300" y="2324100"/>
                  </a:cubicBezTo>
                  <a:close/>
                  <a:moveTo>
                    <a:pt x="5740400" y="3289300"/>
                  </a:moveTo>
                  <a:cubicBezTo>
                    <a:pt x="5740400" y="3289300"/>
                    <a:pt x="5727700" y="3276600"/>
                    <a:pt x="5727700" y="3289300"/>
                  </a:cubicBezTo>
                  <a:lnTo>
                    <a:pt x="5575300" y="3644900"/>
                  </a:lnTo>
                  <a:cubicBezTo>
                    <a:pt x="5549900" y="3695700"/>
                    <a:pt x="5499100" y="3733800"/>
                    <a:pt x="5435600" y="3733800"/>
                  </a:cubicBezTo>
                  <a:lnTo>
                    <a:pt x="5372100" y="3733800"/>
                  </a:lnTo>
                  <a:cubicBezTo>
                    <a:pt x="5359400" y="3733800"/>
                    <a:pt x="5346700" y="3733800"/>
                    <a:pt x="5346700" y="3721100"/>
                  </a:cubicBezTo>
                  <a:cubicBezTo>
                    <a:pt x="5334000" y="3708400"/>
                    <a:pt x="5334000" y="3695700"/>
                    <a:pt x="5346700" y="3683000"/>
                  </a:cubicBezTo>
                  <a:lnTo>
                    <a:pt x="5537200" y="3238500"/>
                  </a:lnTo>
                  <a:lnTo>
                    <a:pt x="5600700" y="3060700"/>
                  </a:lnTo>
                  <a:cubicBezTo>
                    <a:pt x="5651500" y="2959100"/>
                    <a:pt x="5753100" y="2882900"/>
                    <a:pt x="5867400" y="2882900"/>
                  </a:cubicBezTo>
                  <a:lnTo>
                    <a:pt x="6045200" y="2882900"/>
                  </a:lnTo>
                  <a:cubicBezTo>
                    <a:pt x="6159500" y="2882900"/>
                    <a:pt x="6261100" y="2959100"/>
                    <a:pt x="6311900" y="3060700"/>
                  </a:cubicBezTo>
                  <a:lnTo>
                    <a:pt x="6375400" y="3238500"/>
                  </a:lnTo>
                  <a:lnTo>
                    <a:pt x="6565900" y="3683000"/>
                  </a:lnTo>
                  <a:cubicBezTo>
                    <a:pt x="6578600" y="3695700"/>
                    <a:pt x="6578600" y="3708400"/>
                    <a:pt x="6565900" y="3721100"/>
                  </a:cubicBezTo>
                  <a:cubicBezTo>
                    <a:pt x="6565900" y="3733800"/>
                    <a:pt x="6553200" y="3733800"/>
                    <a:pt x="6540500" y="3733800"/>
                  </a:cubicBezTo>
                  <a:lnTo>
                    <a:pt x="6477000" y="3733800"/>
                  </a:lnTo>
                  <a:cubicBezTo>
                    <a:pt x="6413500" y="3733800"/>
                    <a:pt x="6362700" y="3695700"/>
                    <a:pt x="6337300" y="3644900"/>
                  </a:cubicBezTo>
                  <a:lnTo>
                    <a:pt x="6184900" y="3289300"/>
                  </a:lnTo>
                  <a:cubicBezTo>
                    <a:pt x="6184900" y="3276600"/>
                    <a:pt x="6172200" y="3289300"/>
                    <a:pt x="6172200" y="3289300"/>
                  </a:cubicBezTo>
                  <a:lnTo>
                    <a:pt x="6235700" y="3733800"/>
                  </a:lnTo>
                  <a:lnTo>
                    <a:pt x="6311900" y="4546600"/>
                  </a:lnTo>
                  <a:cubicBezTo>
                    <a:pt x="6311900" y="4559300"/>
                    <a:pt x="6299200" y="4559300"/>
                    <a:pt x="6299200" y="4572000"/>
                  </a:cubicBezTo>
                  <a:cubicBezTo>
                    <a:pt x="6286500" y="4572000"/>
                    <a:pt x="6286500" y="4584700"/>
                    <a:pt x="6273800" y="4584700"/>
                  </a:cubicBezTo>
                  <a:lnTo>
                    <a:pt x="6223000" y="4584700"/>
                  </a:lnTo>
                  <a:cubicBezTo>
                    <a:pt x="6146800" y="4584700"/>
                    <a:pt x="6083300" y="4533900"/>
                    <a:pt x="6083300" y="4457700"/>
                  </a:cubicBezTo>
                  <a:lnTo>
                    <a:pt x="5969000" y="3771900"/>
                  </a:lnTo>
                  <a:cubicBezTo>
                    <a:pt x="5956300" y="3771900"/>
                    <a:pt x="5956300" y="3771900"/>
                    <a:pt x="5943600" y="3771900"/>
                  </a:cubicBezTo>
                  <a:lnTo>
                    <a:pt x="5829300" y="4457700"/>
                  </a:lnTo>
                  <a:cubicBezTo>
                    <a:pt x="5829300" y="4533900"/>
                    <a:pt x="5765800" y="4584700"/>
                    <a:pt x="5689600" y="4584700"/>
                  </a:cubicBezTo>
                  <a:lnTo>
                    <a:pt x="5638800" y="4584700"/>
                  </a:lnTo>
                  <a:cubicBezTo>
                    <a:pt x="5626100" y="4584700"/>
                    <a:pt x="5626100" y="4572000"/>
                    <a:pt x="5613400" y="4572000"/>
                  </a:cubicBezTo>
                  <a:cubicBezTo>
                    <a:pt x="5613400" y="4559300"/>
                    <a:pt x="5600700" y="4559300"/>
                    <a:pt x="5600700" y="4546600"/>
                  </a:cubicBezTo>
                  <a:lnTo>
                    <a:pt x="5676900" y="3733800"/>
                  </a:lnTo>
                  <a:lnTo>
                    <a:pt x="5740400" y="3289300"/>
                  </a:lnTo>
                  <a:close/>
                  <a:moveTo>
                    <a:pt x="7289800" y="2324100"/>
                  </a:moveTo>
                  <a:cubicBezTo>
                    <a:pt x="7175500" y="2324100"/>
                    <a:pt x="7073900" y="2413000"/>
                    <a:pt x="7073900" y="2540000"/>
                  </a:cubicBezTo>
                  <a:lnTo>
                    <a:pt x="7073900" y="2603500"/>
                  </a:lnTo>
                  <a:cubicBezTo>
                    <a:pt x="7073900" y="2717800"/>
                    <a:pt x="7175500" y="2819400"/>
                    <a:pt x="7289800" y="2819400"/>
                  </a:cubicBezTo>
                  <a:cubicBezTo>
                    <a:pt x="7404100" y="2819400"/>
                    <a:pt x="7505700" y="2717800"/>
                    <a:pt x="7505700" y="2603500"/>
                  </a:cubicBezTo>
                  <a:lnTo>
                    <a:pt x="7505700" y="2540000"/>
                  </a:lnTo>
                  <a:cubicBezTo>
                    <a:pt x="7505700" y="2413000"/>
                    <a:pt x="7404100" y="2324100"/>
                    <a:pt x="7289800" y="2324100"/>
                  </a:cubicBezTo>
                  <a:close/>
                  <a:moveTo>
                    <a:pt x="7073900" y="3289300"/>
                  </a:moveTo>
                  <a:cubicBezTo>
                    <a:pt x="7073900" y="3289300"/>
                    <a:pt x="7061200" y="3276600"/>
                    <a:pt x="7061200" y="3289300"/>
                  </a:cubicBezTo>
                  <a:lnTo>
                    <a:pt x="6908800" y="3644900"/>
                  </a:lnTo>
                  <a:cubicBezTo>
                    <a:pt x="6883400" y="3695700"/>
                    <a:pt x="6832600" y="3733800"/>
                    <a:pt x="6769100" y="3733800"/>
                  </a:cubicBezTo>
                  <a:lnTo>
                    <a:pt x="6705600" y="3733800"/>
                  </a:lnTo>
                  <a:cubicBezTo>
                    <a:pt x="6692900" y="3733800"/>
                    <a:pt x="6680200" y="3733800"/>
                    <a:pt x="6680200" y="3721100"/>
                  </a:cubicBezTo>
                  <a:cubicBezTo>
                    <a:pt x="6667500" y="3708400"/>
                    <a:pt x="6667500" y="3695700"/>
                    <a:pt x="6680200" y="3683000"/>
                  </a:cubicBezTo>
                  <a:lnTo>
                    <a:pt x="6870700" y="3238500"/>
                  </a:lnTo>
                  <a:lnTo>
                    <a:pt x="6934200" y="3060700"/>
                  </a:lnTo>
                  <a:cubicBezTo>
                    <a:pt x="6985000" y="2959100"/>
                    <a:pt x="7086600" y="2882900"/>
                    <a:pt x="7200900" y="2882900"/>
                  </a:cubicBezTo>
                  <a:lnTo>
                    <a:pt x="7378700" y="2882900"/>
                  </a:lnTo>
                  <a:cubicBezTo>
                    <a:pt x="7493000" y="2882900"/>
                    <a:pt x="7594600" y="2959100"/>
                    <a:pt x="7645400" y="3060700"/>
                  </a:cubicBezTo>
                  <a:lnTo>
                    <a:pt x="7708900" y="3238500"/>
                  </a:lnTo>
                  <a:lnTo>
                    <a:pt x="7899400" y="3683000"/>
                  </a:lnTo>
                  <a:cubicBezTo>
                    <a:pt x="7912100" y="3695700"/>
                    <a:pt x="7912100" y="3708400"/>
                    <a:pt x="7899400" y="3721100"/>
                  </a:cubicBezTo>
                  <a:cubicBezTo>
                    <a:pt x="7899400" y="3733800"/>
                    <a:pt x="7886700" y="3733800"/>
                    <a:pt x="7874000" y="3733800"/>
                  </a:cubicBezTo>
                  <a:lnTo>
                    <a:pt x="7810500" y="3733800"/>
                  </a:lnTo>
                  <a:cubicBezTo>
                    <a:pt x="7747000" y="3733800"/>
                    <a:pt x="7696200" y="3695700"/>
                    <a:pt x="7670800" y="3644900"/>
                  </a:cubicBezTo>
                  <a:lnTo>
                    <a:pt x="7518400" y="3289300"/>
                  </a:lnTo>
                  <a:cubicBezTo>
                    <a:pt x="7518400" y="3276600"/>
                    <a:pt x="7505700" y="3289300"/>
                    <a:pt x="7505700" y="3289300"/>
                  </a:cubicBezTo>
                  <a:lnTo>
                    <a:pt x="7569200" y="3733800"/>
                  </a:lnTo>
                  <a:lnTo>
                    <a:pt x="7645400" y="4546600"/>
                  </a:lnTo>
                  <a:cubicBezTo>
                    <a:pt x="7645400" y="4559300"/>
                    <a:pt x="7632700" y="4559300"/>
                    <a:pt x="7632700" y="4572000"/>
                  </a:cubicBezTo>
                  <a:cubicBezTo>
                    <a:pt x="7620000" y="4572000"/>
                    <a:pt x="7620000" y="4584700"/>
                    <a:pt x="7607300" y="4584700"/>
                  </a:cubicBezTo>
                  <a:lnTo>
                    <a:pt x="7556500" y="4584700"/>
                  </a:lnTo>
                  <a:cubicBezTo>
                    <a:pt x="7480300" y="4584700"/>
                    <a:pt x="7416800" y="4533900"/>
                    <a:pt x="7416800" y="4457700"/>
                  </a:cubicBezTo>
                  <a:lnTo>
                    <a:pt x="7302500" y="3771900"/>
                  </a:lnTo>
                  <a:cubicBezTo>
                    <a:pt x="7289800" y="3771900"/>
                    <a:pt x="7289800" y="3771900"/>
                    <a:pt x="7277100" y="3771900"/>
                  </a:cubicBezTo>
                  <a:lnTo>
                    <a:pt x="7162800" y="4457700"/>
                  </a:lnTo>
                  <a:cubicBezTo>
                    <a:pt x="7162800" y="4533900"/>
                    <a:pt x="7099300" y="4584700"/>
                    <a:pt x="7023100" y="4584700"/>
                  </a:cubicBezTo>
                  <a:lnTo>
                    <a:pt x="6972300" y="4584700"/>
                  </a:lnTo>
                  <a:cubicBezTo>
                    <a:pt x="6959600" y="4584700"/>
                    <a:pt x="6959600" y="4572000"/>
                    <a:pt x="6946900" y="4572000"/>
                  </a:cubicBezTo>
                  <a:cubicBezTo>
                    <a:pt x="6946900" y="4559300"/>
                    <a:pt x="6934200" y="4559300"/>
                    <a:pt x="6934200" y="4546600"/>
                  </a:cubicBezTo>
                  <a:lnTo>
                    <a:pt x="7010400" y="3733800"/>
                  </a:lnTo>
                  <a:lnTo>
                    <a:pt x="7073900" y="3289300"/>
                  </a:lnTo>
                  <a:close/>
                  <a:moveTo>
                    <a:pt x="8623300" y="2324100"/>
                  </a:moveTo>
                  <a:cubicBezTo>
                    <a:pt x="8509000" y="2324100"/>
                    <a:pt x="8407400" y="2413000"/>
                    <a:pt x="8407400" y="2540000"/>
                  </a:cubicBezTo>
                  <a:lnTo>
                    <a:pt x="8407400" y="2603500"/>
                  </a:lnTo>
                  <a:cubicBezTo>
                    <a:pt x="8407400" y="2717800"/>
                    <a:pt x="8509000" y="2819400"/>
                    <a:pt x="8623300" y="2819400"/>
                  </a:cubicBezTo>
                  <a:cubicBezTo>
                    <a:pt x="8737600" y="2819400"/>
                    <a:pt x="8839200" y="2717800"/>
                    <a:pt x="8839200" y="2603500"/>
                  </a:cubicBezTo>
                  <a:lnTo>
                    <a:pt x="8839200" y="2540000"/>
                  </a:lnTo>
                  <a:cubicBezTo>
                    <a:pt x="8839200" y="2413000"/>
                    <a:pt x="8737600" y="2324100"/>
                    <a:pt x="8623300" y="2324100"/>
                  </a:cubicBezTo>
                  <a:close/>
                  <a:moveTo>
                    <a:pt x="8407400" y="3289300"/>
                  </a:moveTo>
                  <a:cubicBezTo>
                    <a:pt x="8407400" y="3289300"/>
                    <a:pt x="8394700" y="3276600"/>
                    <a:pt x="8394700" y="3289300"/>
                  </a:cubicBezTo>
                  <a:lnTo>
                    <a:pt x="8242300" y="3644900"/>
                  </a:lnTo>
                  <a:cubicBezTo>
                    <a:pt x="8216900" y="3695700"/>
                    <a:pt x="8166100" y="3733800"/>
                    <a:pt x="8102600" y="3733800"/>
                  </a:cubicBezTo>
                  <a:lnTo>
                    <a:pt x="8039100" y="3733800"/>
                  </a:lnTo>
                  <a:cubicBezTo>
                    <a:pt x="8026400" y="3733800"/>
                    <a:pt x="8013700" y="3733800"/>
                    <a:pt x="8013700" y="3721100"/>
                  </a:cubicBezTo>
                  <a:cubicBezTo>
                    <a:pt x="8001000" y="3708400"/>
                    <a:pt x="8001000" y="3695700"/>
                    <a:pt x="8013700" y="3683000"/>
                  </a:cubicBezTo>
                  <a:lnTo>
                    <a:pt x="8204200" y="3238500"/>
                  </a:lnTo>
                  <a:lnTo>
                    <a:pt x="8267700" y="3060700"/>
                  </a:lnTo>
                  <a:cubicBezTo>
                    <a:pt x="8318500" y="2959100"/>
                    <a:pt x="8420100" y="2882900"/>
                    <a:pt x="8534400" y="2882900"/>
                  </a:cubicBezTo>
                  <a:lnTo>
                    <a:pt x="8712200" y="2882900"/>
                  </a:lnTo>
                  <a:cubicBezTo>
                    <a:pt x="8826500" y="2882900"/>
                    <a:pt x="8928100" y="2959100"/>
                    <a:pt x="8978900" y="3060700"/>
                  </a:cubicBezTo>
                  <a:lnTo>
                    <a:pt x="9042400" y="3238500"/>
                  </a:lnTo>
                  <a:lnTo>
                    <a:pt x="9232900" y="3683000"/>
                  </a:lnTo>
                  <a:cubicBezTo>
                    <a:pt x="9245600" y="3695700"/>
                    <a:pt x="9245600" y="3708400"/>
                    <a:pt x="9232900" y="3721100"/>
                  </a:cubicBezTo>
                  <a:cubicBezTo>
                    <a:pt x="9232900" y="3733800"/>
                    <a:pt x="9220200" y="3733800"/>
                    <a:pt x="9207500" y="3733800"/>
                  </a:cubicBezTo>
                  <a:lnTo>
                    <a:pt x="9144000" y="3733800"/>
                  </a:lnTo>
                  <a:cubicBezTo>
                    <a:pt x="9080500" y="3733800"/>
                    <a:pt x="9029700" y="3695700"/>
                    <a:pt x="9004300" y="3644900"/>
                  </a:cubicBezTo>
                  <a:lnTo>
                    <a:pt x="8851900" y="3289300"/>
                  </a:lnTo>
                  <a:cubicBezTo>
                    <a:pt x="8851900" y="3276600"/>
                    <a:pt x="8839200" y="3289300"/>
                    <a:pt x="8839200" y="3289300"/>
                  </a:cubicBezTo>
                  <a:lnTo>
                    <a:pt x="8902700" y="3733800"/>
                  </a:lnTo>
                  <a:lnTo>
                    <a:pt x="8978900" y="4546600"/>
                  </a:lnTo>
                  <a:cubicBezTo>
                    <a:pt x="8978900" y="4559300"/>
                    <a:pt x="8966200" y="4559300"/>
                    <a:pt x="8966200" y="4572000"/>
                  </a:cubicBezTo>
                  <a:cubicBezTo>
                    <a:pt x="8953500" y="4572000"/>
                    <a:pt x="8953500" y="4584700"/>
                    <a:pt x="8940800" y="4584700"/>
                  </a:cubicBezTo>
                  <a:lnTo>
                    <a:pt x="8890000" y="4584700"/>
                  </a:lnTo>
                  <a:cubicBezTo>
                    <a:pt x="8813800" y="4584700"/>
                    <a:pt x="8750300" y="4533900"/>
                    <a:pt x="8750300" y="4457700"/>
                  </a:cubicBezTo>
                  <a:lnTo>
                    <a:pt x="8636000" y="3771900"/>
                  </a:lnTo>
                  <a:cubicBezTo>
                    <a:pt x="8623300" y="3771900"/>
                    <a:pt x="8623300" y="3771900"/>
                    <a:pt x="8610600" y="3771900"/>
                  </a:cubicBezTo>
                  <a:lnTo>
                    <a:pt x="8496300" y="4457700"/>
                  </a:lnTo>
                  <a:cubicBezTo>
                    <a:pt x="8496300" y="4533900"/>
                    <a:pt x="8432800" y="4584700"/>
                    <a:pt x="8356600" y="4584700"/>
                  </a:cubicBezTo>
                  <a:lnTo>
                    <a:pt x="8305800" y="4584700"/>
                  </a:lnTo>
                  <a:cubicBezTo>
                    <a:pt x="8293100" y="4584700"/>
                    <a:pt x="8293100" y="4572000"/>
                    <a:pt x="8280400" y="4572000"/>
                  </a:cubicBezTo>
                  <a:cubicBezTo>
                    <a:pt x="8280400" y="4559300"/>
                    <a:pt x="8267700" y="4559300"/>
                    <a:pt x="8267700" y="4546600"/>
                  </a:cubicBezTo>
                  <a:lnTo>
                    <a:pt x="8343900" y="3733800"/>
                  </a:lnTo>
                  <a:lnTo>
                    <a:pt x="8407400" y="3289300"/>
                  </a:lnTo>
                  <a:close/>
                  <a:moveTo>
                    <a:pt x="9956800" y="2324100"/>
                  </a:moveTo>
                  <a:cubicBezTo>
                    <a:pt x="9842500" y="2324100"/>
                    <a:pt x="9740900" y="2413000"/>
                    <a:pt x="9740900" y="2540000"/>
                  </a:cubicBezTo>
                  <a:lnTo>
                    <a:pt x="9740900" y="2603500"/>
                  </a:lnTo>
                  <a:cubicBezTo>
                    <a:pt x="9740900" y="2717800"/>
                    <a:pt x="9842500" y="2819400"/>
                    <a:pt x="9956800" y="2819400"/>
                  </a:cubicBezTo>
                  <a:cubicBezTo>
                    <a:pt x="10071100" y="2819400"/>
                    <a:pt x="10172700" y="2717800"/>
                    <a:pt x="10172700" y="2603500"/>
                  </a:cubicBezTo>
                  <a:lnTo>
                    <a:pt x="10172700" y="2540000"/>
                  </a:lnTo>
                  <a:cubicBezTo>
                    <a:pt x="10172700" y="2413000"/>
                    <a:pt x="10071100" y="2324100"/>
                    <a:pt x="9956800" y="2324100"/>
                  </a:cubicBezTo>
                  <a:close/>
                  <a:moveTo>
                    <a:pt x="9740900" y="3289300"/>
                  </a:moveTo>
                  <a:cubicBezTo>
                    <a:pt x="9740900" y="3289300"/>
                    <a:pt x="9728200" y="3276600"/>
                    <a:pt x="9728200" y="3289300"/>
                  </a:cubicBezTo>
                  <a:lnTo>
                    <a:pt x="9575800" y="3644900"/>
                  </a:lnTo>
                  <a:cubicBezTo>
                    <a:pt x="9550400" y="3695700"/>
                    <a:pt x="9499600" y="3733800"/>
                    <a:pt x="9436100" y="3733800"/>
                  </a:cubicBezTo>
                  <a:lnTo>
                    <a:pt x="9372600" y="3733800"/>
                  </a:lnTo>
                  <a:cubicBezTo>
                    <a:pt x="9359900" y="3733800"/>
                    <a:pt x="9347200" y="3733800"/>
                    <a:pt x="9347200" y="3721100"/>
                  </a:cubicBezTo>
                  <a:cubicBezTo>
                    <a:pt x="9334500" y="3708400"/>
                    <a:pt x="9334500" y="3695700"/>
                    <a:pt x="9347200" y="3683000"/>
                  </a:cubicBezTo>
                  <a:lnTo>
                    <a:pt x="9537700" y="3238500"/>
                  </a:lnTo>
                  <a:lnTo>
                    <a:pt x="9601200" y="3060700"/>
                  </a:lnTo>
                  <a:cubicBezTo>
                    <a:pt x="9652000" y="2959100"/>
                    <a:pt x="9753600" y="2882900"/>
                    <a:pt x="9867900" y="2882900"/>
                  </a:cubicBezTo>
                  <a:lnTo>
                    <a:pt x="10045700" y="2882900"/>
                  </a:lnTo>
                  <a:cubicBezTo>
                    <a:pt x="10160000" y="2882900"/>
                    <a:pt x="10261600" y="2959100"/>
                    <a:pt x="10312400" y="3060700"/>
                  </a:cubicBezTo>
                  <a:lnTo>
                    <a:pt x="10375900" y="3238500"/>
                  </a:lnTo>
                  <a:lnTo>
                    <a:pt x="10566400" y="3683000"/>
                  </a:lnTo>
                  <a:cubicBezTo>
                    <a:pt x="10579100" y="3695700"/>
                    <a:pt x="10579100" y="3708400"/>
                    <a:pt x="10566400" y="3721100"/>
                  </a:cubicBezTo>
                  <a:cubicBezTo>
                    <a:pt x="10566400" y="3733800"/>
                    <a:pt x="10553700" y="3733800"/>
                    <a:pt x="10541000" y="3733800"/>
                  </a:cubicBezTo>
                  <a:lnTo>
                    <a:pt x="10477500" y="3733800"/>
                  </a:lnTo>
                  <a:cubicBezTo>
                    <a:pt x="10414000" y="3733800"/>
                    <a:pt x="10363200" y="3695700"/>
                    <a:pt x="10337800" y="3644900"/>
                  </a:cubicBezTo>
                  <a:lnTo>
                    <a:pt x="10185400" y="3289300"/>
                  </a:lnTo>
                  <a:cubicBezTo>
                    <a:pt x="10185400" y="3276600"/>
                    <a:pt x="10172700" y="3289300"/>
                    <a:pt x="10172700" y="3289300"/>
                  </a:cubicBezTo>
                  <a:lnTo>
                    <a:pt x="10236200" y="3733800"/>
                  </a:lnTo>
                  <a:lnTo>
                    <a:pt x="10312400" y="4546600"/>
                  </a:lnTo>
                  <a:cubicBezTo>
                    <a:pt x="10312400" y="4559300"/>
                    <a:pt x="10299700" y="4559300"/>
                    <a:pt x="10299700" y="4572000"/>
                  </a:cubicBezTo>
                  <a:cubicBezTo>
                    <a:pt x="10287000" y="4572000"/>
                    <a:pt x="10287000" y="4584700"/>
                    <a:pt x="10274300" y="4584700"/>
                  </a:cubicBezTo>
                  <a:lnTo>
                    <a:pt x="10223500" y="4584700"/>
                  </a:lnTo>
                  <a:cubicBezTo>
                    <a:pt x="10147300" y="4584700"/>
                    <a:pt x="10083800" y="4533900"/>
                    <a:pt x="10083800" y="4457700"/>
                  </a:cubicBezTo>
                  <a:lnTo>
                    <a:pt x="9969500" y="3771900"/>
                  </a:lnTo>
                  <a:cubicBezTo>
                    <a:pt x="9956800" y="3771900"/>
                    <a:pt x="9956800" y="3771900"/>
                    <a:pt x="9944100" y="3771900"/>
                  </a:cubicBezTo>
                  <a:lnTo>
                    <a:pt x="9829800" y="4457700"/>
                  </a:lnTo>
                  <a:cubicBezTo>
                    <a:pt x="9829800" y="4533900"/>
                    <a:pt x="9766300" y="4584700"/>
                    <a:pt x="9690100" y="4584700"/>
                  </a:cubicBezTo>
                  <a:lnTo>
                    <a:pt x="9639300" y="4584700"/>
                  </a:lnTo>
                  <a:cubicBezTo>
                    <a:pt x="9626600" y="4584700"/>
                    <a:pt x="9626600" y="4572000"/>
                    <a:pt x="9613900" y="4572000"/>
                  </a:cubicBezTo>
                  <a:cubicBezTo>
                    <a:pt x="9613900" y="4559300"/>
                    <a:pt x="9601200" y="4559300"/>
                    <a:pt x="9601200" y="4546600"/>
                  </a:cubicBezTo>
                  <a:lnTo>
                    <a:pt x="9677400" y="3733800"/>
                  </a:lnTo>
                  <a:lnTo>
                    <a:pt x="9740900" y="3289300"/>
                  </a:lnTo>
                  <a:close/>
                  <a:moveTo>
                    <a:pt x="11290300" y="2324100"/>
                  </a:moveTo>
                  <a:cubicBezTo>
                    <a:pt x="11176000" y="2324100"/>
                    <a:pt x="11074400" y="2413000"/>
                    <a:pt x="11074400" y="2540000"/>
                  </a:cubicBezTo>
                  <a:lnTo>
                    <a:pt x="11074400" y="2603500"/>
                  </a:lnTo>
                  <a:cubicBezTo>
                    <a:pt x="11074400" y="2717800"/>
                    <a:pt x="11176000" y="2819400"/>
                    <a:pt x="11290300" y="2819400"/>
                  </a:cubicBezTo>
                  <a:cubicBezTo>
                    <a:pt x="11404600" y="2819400"/>
                    <a:pt x="11506200" y="2717800"/>
                    <a:pt x="11506200" y="2603500"/>
                  </a:cubicBezTo>
                  <a:lnTo>
                    <a:pt x="11506200" y="2540000"/>
                  </a:lnTo>
                  <a:cubicBezTo>
                    <a:pt x="11506200" y="2413000"/>
                    <a:pt x="11404600" y="2324100"/>
                    <a:pt x="11290300" y="2324100"/>
                  </a:cubicBezTo>
                  <a:close/>
                  <a:moveTo>
                    <a:pt x="11074400" y="3289300"/>
                  </a:moveTo>
                  <a:cubicBezTo>
                    <a:pt x="11074400" y="3289300"/>
                    <a:pt x="11061700" y="3276600"/>
                    <a:pt x="11061700" y="3289300"/>
                  </a:cubicBezTo>
                  <a:lnTo>
                    <a:pt x="10909300" y="3644900"/>
                  </a:lnTo>
                  <a:cubicBezTo>
                    <a:pt x="10883900" y="3695700"/>
                    <a:pt x="10833100" y="3733800"/>
                    <a:pt x="10769600" y="3733800"/>
                  </a:cubicBezTo>
                  <a:lnTo>
                    <a:pt x="10706100" y="3733800"/>
                  </a:lnTo>
                  <a:cubicBezTo>
                    <a:pt x="10693400" y="3733800"/>
                    <a:pt x="10680700" y="3733800"/>
                    <a:pt x="10680700" y="3721100"/>
                  </a:cubicBezTo>
                  <a:cubicBezTo>
                    <a:pt x="10668000" y="3708400"/>
                    <a:pt x="10668000" y="3695700"/>
                    <a:pt x="10680700" y="3683000"/>
                  </a:cubicBezTo>
                  <a:lnTo>
                    <a:pt x="10871200" y="3238500"/>
                  </a:lnTo>
                  <a:lnTo>
                    <a:pt x="10934700" y="3060700"/>
                  </a:lnTo>
                  <a:cubicBezTo>
                    <a:pt x="10985500" y="2959100"/>
                    <a:pt x="11087100" y="2882900"/>
                    <a:pt x="11201400" y="2882900"/>
                  </a:cubicBezTo>
                  <a:lnTo>
                    <a:pt x="11379200" y="2882900"/>
                  </a:lnTo>
                  <a:cubicBezTo>
                    <a:pt x="11493500" y="2882900"/>
                    <a:pt x="11595100" y="2959100"/>
                    <a:pt x="11645900" y="3060700"/>
                  </a:cubicBezTo>
                  <a:lnTo>
                    <a:pt x="11709400" y="3238500"/>
                  </a:lnTo>
                  <a:lnTo>
                    <a:pt x="11899900" y="3683000"/>
                  </a:lnTo>
                  <a:cubicBezTo>
                    <a:pt x="11912600" y="3695700"/>
                    <a:pt x="11912600" y="3708400"/>
                    <a:pt x="11899900" y="3721100"/>
                  </a:cubicBezTo>
                  <a:cubicBezTo>
                    <a:pt x="11899900" y="3733800"/>
                    <a:pt x="11887200" y="3733800"/>
                    <a:pt x="11874500" y="3733800"/>
                  </a:cubicBezTo>
                  <a:lnTo>
                    <a:pt x="11811000" y="3733800"/>
                  </a:lnTo>
                  <a:cubicBezTo>
                    <a:pt x="11747500" y="3733800"/>
                    <a:pt x="11696700" y="3695700"/>
                    <a:pt x="11671300" y="3644900"/>
                  </a:cubicBezTo>
                  <a:lnTo>
                    <a:pt x="11518900" y="3289300"/>
                  </a:lnTo>
                  <a:cubicBezTo>
                    <a:pt x="11518900" y="3276600"/>
                    <a:pt x="11506200" y="3289300"/>
                    <a:pt x="11506200" y="3289300"/>
                  </a:cubicBezTo>
                  <a:lnTo>
                    <a:pt x="11569700" y="3733800"/>
                  </a:lnTo>
                  <a:lnTo>
                    <a:pt x="11645900" y="4546600"/>
                  </a:lnTo>
                  <a:cubicBezTo>
                    <a:pt x="11645900" y="4559300"/>
                    <a:pt x="11633200" y="4559300"/>
                    <a:pt x="11633200" y="4572000"/>
                  </a:cubicBezTo>
                  <a:cubicBezTo>
                    <a:pt x="11620500" y="4572000"/>
                    <a:pt x="11620500" y="4584700"/>
                    <a:pt x="11607800" y="4584700"/>
                  </a:cubicBezTo>
                  <a:lnTo>
                    <a:pt x="11557000" y="4584700"/>
                  </a:lnTo>
                  <a:cubicBezTo>
                    <a:pt x="11480800" y="4584700"/>
                    <a:pt x="11417300" y="4533900"/>
                    <a:pt x="11417300" y="4457700"/>
                  </a:cubicBezTo>
                  <a:lnTo>
                    <a:pt x="11303000" y="3771900"/>
                  </a:lnTo>
                  <a:cubicBezTo>
                    <a:pt x="11290300" y="3771900"/>
                    <a:pt x="11290300" y="3771900"/>
                    <a:pt x="11277600" y="3771900"/>
                  </a:cubicBezTo>
                  <a:lnTo>
                    <a:pt x="11163300" y="4457700"/>
                  </a:lnTo>
                  <a:cubicBezTo>
                    <a:pt x="11163300" y="4533900"/>
                    <a:pt x="11099800" y="4584700"/>
                    <a:pt x="11023600" y="4584700"/>
                  </a:cubicBezTo>
                  <a:lnTo>
                    <a:pt x="10972800" y="4584700"/>
                  </a:lnTo>
                  <a:cubicBezTo>
                    <a:pt x="10960100" y="4584700"/>
                    <a:pt x="10960100" y="4572000"/>
                    <a:pt x="10947400" y="4572000"/>
                  </a:cubicBezTo>
                  <a:cubicBezTo>
                    <a:pt x="10947400" y="4559300"/>
                    <a:pt x="10934700" y="4559300"/>
                    <a:pt x="10934700" y="4546600"/>
                  </a:cubicBezTo>
                  <a:lnTo>
                    <a:pt x="11010900" y="3733800"/>
                  </a:lnTo>
                  <a:lnTo>
                    <a:pt x="11074400" y="3289300"/>
                  </a:lnTo>
                  <a:close/>
                  <a:moveTo>
                    <a:pt x="12623800" y="2324100"/>
                  </a:moveTo>
                  <a:cubicBezTo>
                    <a:pt x="12509500" y="2324100"/>
                    <a:pt x="12407900" y="2413000"/>
                    <a:pt x="12407900" y="2540000"/>
                  </a:cubicBezTo>
                  <a:lnTo>
                    <a:pt x="12407900" y="2603500"/>
                  </a:lnTo>
                  <a:cubicBezTo>
                    <a:pt x="12407900" y="2717800"/>
                    <a:pt x="12509500" y="2819400"/>
                    <a:pt x="12623800" y="2819400"/>
                  </a:cubicBezTo>
                  <a:cubicBezTo>
                    <a:pt x="12738100" y="2819400"/>
                    <a:pt x="12839700" y="2717800"/>
                    <a:pt x="12839700" y="2603500"/>
                  </a:cubicBezTo>
                  <a:lnTo>
                    <a:pt x="12839700" y="2540000"/>
                  </a:lnTo>
                  <a:cubicBezTo>
                    <a:pt x="12839700" y="2413000"/>
                    <a:pt x="12738100" y="2324100"/>
                    <a:pt x="12623800" y="2324100"/>
                  </a:cubicBezTo>
                  <a:close/>
                  <a:moveTo>
                    <a:pt x="12407900" y="3289300"/>
                  </a:moveTo>
                  <a:cubicBezTo>
                    <a:pt x="12407900" y="3289300"/>
                    <a:pt x="12395200" y="3276600"/>
                    <a:pt x="12395200" y="3289300"/>
                  </a:cubicBezTo>
                  <a:lnTo>
                    <a:pt x="12242800" y="3644900"/>
                  </a:lnTo>
                  <a:cubicBezTo>
                    <a:pt x="12217400" y="3695700"/>
                    <a:pt x="12166600" y="3733800"/>
                    <a:pt x="12103100" y="3733800"/>
                  </a:cubicBezTo>
                  <a:lnTo>
                    <a:pt x="12039600" y="3733800"/>
                  </a:lnTo>
                  <a:cubicBezTo>
                    <a:pt x="12026900" y="3733800"/>
                    <a:pt x="12014200" y="3733800"/>
                    <a:pt x="12014200" y="3721100"/>
                  </a:cubicBezTo>
                  <a:cubicBezTo>
                    <a:pt x="12001500" y="3708400"/>
                    <a:pt x="12001500" y="3695700"/>
                    <a:pt x="12014200" y="3683000"/>
                  </a:cubicBezTo>
                  <a:lnTo>
                    <a:pt x="12204700" y="3238500"/>
                  </a:lnTo>
                  <a:lnTo>
                    <a:pt x="12268200" y="3060700"/>
                  </a:lnTo>
                  <a:cubicBezTo>
                    <a:pt x="12319000" y="2959100"/>
                    <a:pt x="12420600" y="2882900"/>
                    <a:pt x="12534900" y="2882900"/>
                  </a:cubicBezTo>
                  <a:lnTo>
                    <a:pt x="12712700" y="2882900"/>
                  </a:lnTo>
                  <a:cubicBezTo>
                    <a:pt x="12827000" y="2882900"/>
                    <a:pt x="12928600" y="2959100"/>
                    <a:pt x="12979400" y="3060700"/>
                  </a:cubicBezTo>
                  <a:lnTo>
                    <a:pt x="13042900" y="3238500"/>
                  </a:lnTo>
                  <a:lnTo>
                    <a:pt x="13233400" y="3683000"/>
                  </a:lnTo>
                  <a:cubicBezTo>
                    <a:pt x="13246100" y="3695700"/>
                    <a:pt x="13246100" y="3708400"/>
                    <a:pt x="13233400" y="3721100"/>
                  </a:cubicBezTo>
                  <a:cubicBezTo>
                    <a:pt x="13233400" y="3733800"/>
                    <a:pt x="13220700" y="3733800"/>
                    <a:pt x="13208000" y="3733800"/>
                  </a:cubicBezTo>
                  <a:lnTo>
                    <a:pt x="13144500" y="3733800"/>
                  </a:lnTo>
                  <a:cubicBezTo>
                    <a:pt x="13081000" y="3733800"/>
                    <a:pt x="13030200" y="3695700"/>
                    <a:pt x="13004800" y="3644900"/>
                  </a:cubicBezTo>
                  <a:lnTo>
                    <a:pt x="12852400" y="3289300"/>
                  </a:lnTo>
                  <a:cubicBezTo>
                    <a:pt x="12852400" y="3276600"/>
                    <a:pt x="12839700" y="3289300"/>
                    <a:pt x="12839700" y="3289300"/>
                  </a:cubicBezTo>
                  <a:lnTo>
                    <a:pt x="12903200" y="3733800"/>
                  </a:lnTo>
                  <a:lnTo>
                    <a:pt x="12979400" y="4546600"/>
                  </a:lnTo>
                  <a:cubicBezTo>
                    <a:pt x="12979400" y="4559300"/>
                    <a:pt x="12966700" y="4559300"/>
                    <a:pt x="12966700" y="4572000"/>
                  </a:cubicBezTo>
                  <a:cubicBezTo>
                    <a:pt x="12954000" y="4572000"/>
                    <a:pt x="12954000" y="4584700"/>
                    <a:pt x="12941300" y="4584700"/>
                  </a:cubicBezTo>
                  <a:lnTo>
                    <a:pt x="12890500" y="4584700"/>
                  </a:lnTo>
                  <a:cubicBezTo>
                    <a:pt x="12814300" y="4584700"/>
                    <a:pt x="12750800" y="4533900"/>
                    <a:pt x="12750800" y="4457700"/>
                  </a:cubicBezTo>
                  <a:lnTo>
                    <a:pt x="12636500" y="3771900"/>
                  </a:lnTo>
                  <a:cubicBezTo>
                    <a:pt x="12623800" y="3771900"/>
                    <a:pt x="12623800" y="3771900"/>
                    <a:pt x="12611100" y="3771900"/>
                  </a:cubicBezTo>
                  <a:lnTo>
                    <a:pt x="12496800" y="4457700"/>
                  </a:lnTo>
                  <a:cubicBezTo>
                    <a:pt x="12496800" y="4533900"/>
                    <a:pt x="12433300" y="4584700"/>
                    <a:pt x="12357100" y="4584700"/>
                  </a:cubicBezTo>
                  <a:lnTo>
                    <a:pt x="12306300" y="4584700"/>
                  </a:lnTo>
                  <a:cubicBezTo>
                    <a:pt x="12293600" y="4584700"/>
                    <a:pt x="12293600" y="4572000"/>
                    <a:pt x="12280900" y="4572000"/>
                  </a:cubicBezTo>
                  <a:cubicBezTo>
                    <a:pt x="12280900" y="4559300"/>
                    <a:pt x="12268200" y="4559300"/>
                    <a:pt x="12268200" y="4546600"/>
                  </a:cubicBezTo>
                  <a:lnTo>
                    <a:pt x="12344400" y="3733800"/>
                  </a:lnTo>
                  <a:lnTo>
                    <a:pt x="12407900" y="3289300"/>
                  </a:lnTo>
                  <a:close/>
                </a:path>
              </a:pathLst>
            </a:custGeom>
            <a:solidFill>
              <a:srgbClr val="7DB8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34" name="Google Shape;434;p75"/>
          <p:cNvGrpSpPr/>
          <p:nvPr/>
        </p:nvGrpSpPr>
        <p:grpSpPr>
          <a:xfrm>
            <a:off x="1595935" y="1991953"/>
            <a:ext cx="2216002" cy="1470501"/>
            <a:chOff x="-7109" y="-200218"/>
            <a:chExt cx="1167300" cy="774600"/>
          </a:xfrm>
        </p:grpSpPr>
        <p:sp>
          <p:nvSpPr>
            <p:cNvPr id="435" name="Google Shape;435;p75"/>
            <p:cNvSpPr/>
            <p:nvPr/>
          </p:nvSpPr>
          <p:spPr>
            <a:xfrm>
              <a:off x="0" y="0"/>
              <a:ext cx="1153223" cy="364124"/>
            </a:xfrm>
            <a:custGeom>
              <a:rect b="b" l="l" r="r" t="t"/>
              <a:pathLst>
                <a:path extrusionOk="0" h="364124" w="1153223">
                  <a:moveTo>
                    <a:pt x="90174" y="0"/>
                  </a:moveTo>
                  <a:lnTo>
                    <a:pt x="1063049" y="0"/>
                  </a:lnTo>
                  <a:cubicBezTo>
                    <a:pt x="1086965" y="0"/>
                    <a:pt x="1109901" y="9500"/>
                    <a:pt x="1126812" y="26411"/>
                  </a:cubicBezTo>
                  <a:cubicBezTo>
                    <a:pt x="1143723" y="43322"/>
                    <a:pt x="1153223" y="66258"/>
                    <a:pt x="1153223" y="90174"/>
                  </a:cubicBezTo>
                  <a:lnTo>
                    <a:pt x="1153223" y="273950"/>
                  </a:lnTo>
                  <a:cubicBezTo>
                    <a:pt x="1153223" y="297866"/>
                    <a:pt x="1143723" y="320802"/>
                    <a:pt x="1126812" y="337712"/>
                  </a:cubicBezTo>
                  <a:cubicBezTo>
                    <a:pt x="1109901" y="354623"/>
                    <a:pt x="1086965" y="364124"/>
                    <a:pt x="1063049" y="364124"/>
                  </a:cubicBezTo>
                  <a:lnTo>
                    <a:pt x="90174" y="364124"/>
                  </a:lnTo>
                  <a:cubicBezTo>
                    <a:pt x="40372" y="364124"/>
                    <a:pt x="0" y="323752"/>
                    <a:pt x="0" y="273950"/>
                  </a:cubicBezTo>
                  <a:lnTo>
                    <a:pt x="0" y="90174"/>
                  </a:lnTo>
                  <a:cubicBezTo>
                    <a:pt x="0" y="66258"/>
                    <a:pt x="9500" y="43322"/>
                    <a:pt x="26411" y="26411"/>
                  </a:cubicBezTo>
                  <a:cubicBezTo>
                    <a:pt x="43322" y="9500"/>
                    <a:pt x="66258" y="0"/>
                    <a:pt x="90174" y="0"/>
                  </a:cubicBezTo>
                  <a:close/>
                </a:path>
              </a:pathLst>
            </a:custGeom>
            <a:solidFill>
              <a:srgbClr val="BB994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6" name="Google Shape;436;p75"/>
            <p:cNvSpPr txBox="1"/>
            <p:nvPr/>
          </p:nvSpPr>
          <p:spPr>
            <a:xfrm>
              <a:off x="-7109" y="-200218"/>
              <a:ext cx="1167300" cy="774600"/>
            </a:xfrm>
            <a:prstGeom prst="rect">
              <a:avLst/>
            </a:prstGeom>
            <a:noFill/>
            <a:ln>
              <a:noFill/>
            </a:ln>
          </p:spPr>
          <p:txBody>
            <a:bodyPr anchorCtr="0" anchor="ctr" bIns="25400" lIns="25400" spcFirstLastPara="1" rIns="25400" wrap="square" tIns="25400">
              <a:noAutofit/>
            </a:bodyPr>
            <a:lstStyle/>
            <a:p>
              <a:pPr indent="0" lvl="0" marL="0" marR="0" rtl="0" algn="ctr">
                <a:lnSpc>
                  <a:spcPct val="104000"/>
                </a:lnSpc>
                <a:spcBef>
                  <a:spcPts val="0"/>
                </a:spcBef>
                <a:spcAft>
                  <a:spcPts val="0"/>
                </a:spcAft>
                <a:buNone/>
              </a:pPr>
              <a:r>
                <a:rPr lang="en" sz="1100">
                  <a:solidFill>
                    <a:srgbClr val="000000"/>
                  </a:solidFill>
                  <a:latin typeface="Calibri"/>
                  <a:ea typeface="Calibri"/>
                  <a:cs typeface="Calibri"/>
                  <a:sym typeface="Calibri"/>
                </a:rPr>
                <a:t>One in 20 patients in outpatient settings will experience a diagnostic error = 12 million Americans annually </a:t>
              </a:r>
              <a:endParaRPr sz="1100">
                <a:latin typeface="Calibri"/>
                <a:ea typeface="Calibri"/>
                <a:cs typeface="Calibri"/>
                <a:sym typeface="Calibri"/>
              </a:endParaRPr>
            </a:p>
          </p:txBody>
        </p:sp>
      </p:grpSp>
      <p:sp>
        <p:nvSpPr>
          <p:cNvPr id="437" name="Google Shape;437;p75"/>
          <p:cNvSpPr/>
          <p:nvPr/>
        </p:nvSpPr>
        <p:spPr>
          <a:xfrm flipH="1">
            <a:off x="5929229" y="1418535"/>
            <a:ext cx="1223529" cy="896235"/>
          </a:xfrm>
          <a:custGeom>
            <a:rect b="b" l="l" r="r" t="t"/>
            <a:pathLst>
              <a:path extrusionOk="0" h="1792470" w="2447059">
                <a:moveTo>
                  <a:pt x="2447058" y="0"/>
                </a:moveTo>
                <a:lnTo>
                  <a:pt x="0" y="0"/>
                </a:lnTo>
                <a:lnTo>
                  <a:pt x="0" y="1792470"/>
                </a:lnTo>
                <a:lnTo>
                  <a:pt x="2447058" y="1792470"/>
                </a:lnTo>
                <a:lnTo>
                  <a:pt x="2447058"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38" name="Google Shape;438;p75"/>
          <p:cNvGrpSpPr/>
          <p:nvPr/>
        </p:nvGrpSpPr>
        <p:grpSpPr>
          <a:xfrm>
            <a:off x="5419342" y="2001146"/>
            <a:ext cx="2229762" cy="1470501"/>
            <a:chOff x="-7108" y="-210361"/>
            <a:chExt cx="1174548" cy="774600"/>
          </a:xfrm>
        </p:grpSpPr>
        <p:sp>
          <p:nvSpPr>
            <p:cNvPr id="439" name="Google Shape;439;p75"/>
            <p:cNvSpPr/>
            <p:nvPr/>
          </p:nvSpPr>
          <p:spPr>
            <a:xfrm>
              <a:off x="0" y="0"/>
              <a:ext cx="1167440" cy="353978"/>
            </a:xfrm>
            <a:custGeom>
              <a:rect b="b" l="l" r="r" t="t"/>
              <a:pathLst>
                <a:path extrusionOk="0" h="353978" w="1167440">
                  <a:moveTo>
                    <a:pt x="89075" y="0"/>
                  </a:moveTo>
                  <a:lnTo>
                    <a:pt x="1078365" y="0"/>
                  </a:lnTo>
                  <a:cubicBezTo>
                    <a:pt x="1127560" y="0"/>
                    <a:pt x="1167440" y="39880"/>
                    <a:pt x="1167440" y="89075"/>
                  </a:cubicBezTo>
                  <a:lnTo>
                    <a:pt x="1167440" y="264902"/>
                  </a:lnTo>
                  <a:cubicBezTo>
                    <a:pt x="1167440" y="314097"/>
                    <a:pt x="1127560" y="353978"/>
                    <a:pt x="1078365" y="353978"/>
                  </a:cubicBezTo>
                  <a:lnTo>
                    <a:pt x="89075" y="353978"/>
                  </a:lnTo>
                  <a:cubicBezTo>
                    <a:pt x="39880" y="353978"/>
                    <a:pt x="0" y="314097"/>
                    <a:pt x="0" y="264902"/>
                  </a:cubicBezTo>
                  <a:lnTo>
                    <a:pt x="0" y="89075"/>
                  </a:lnTo>
                  <a:cubicBezTo>
                    <a:pt x="0" y="39880"/>
                    <a:pt x="39880" y="0"/>
                    <a:pt x="89075" y="0"/>
                  </a:cubicBezTo>
                  <a:close/>
                </a:path>
              </a:pathLst>
            </a:custGeom>
            <a:solidFill>
              <a:srgbClr val="BB994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0" name="Google Shape;440;p75"/>
            <p:cNvSpPr txBox="1"/>
            <p:nvPr/>
          </p:nvSpPr>
          <p:spPr>
            <a:xfrm>
              <a:off x="-7108" y="-210361"/>
              <a:ext cx="1167300" cy="774600"/>
            </a:xfrm>
            <a:prstGeom prst="rect">
              <a:avLst/>
            </a:prstGeom>
            <a:noFill/>
            <a:ln>
              <a:noFill/>
            </a:ln>
          </p:spPr>
          <p:txBody>
            <a:bodyPr anchorCtr="0" anchor="ctr" bIns="25400" lIns="25400" spcFirstLastPara="1" rIns="25400" wrap="square" tIns="25400">
              <a:noAutofit/>
            </a:bodyPr>
            <a:lstStyle/>
            <a:p>
              <a:pPr indent="0" lvl="0" marL="0" marR="0" rtl="0" algn="ctr">
                <a:lnSpc>
                  <a:spcPct val="104000"/>
                </a:lnSpc>
                <a:spcBef>
                  <a:spcPts val="0"/>
                </a:spcBef>
                <a:spcAft>
                  <a:spcPts val="0"/>
                </a:spcAft>
                <a:buNone/>
              </a:pPr>
              <a:r>
                <a:rPr lang="en" sz="1100">
                  <a:solidFill>
                    <a:srgbClr val="000000"/>
                  </a:solidFill>
                  <a:latin typeface="Calibri"/>
                  <a:ea typeface="Calibri"/>
                  <a:cs typeface="Calibri"/>
                  <a:sym typeface="Calibri"/>
                </a:rPr>
                <a:t>Patients experiencing medical errors report misdiagnosis more often (59%) than any other error </a:t>
              </a:r>
              <a:endParaRPr sz="1100">
                <a:latin typeface="Calibri"/>
                <a:ea typeface="Calibri"/>
                <a:cs typeface="Calibri"/>
                <a:sym typeface="Calibri"/>
              </a:endParaRPr>
            </a:p>
          </p:txBody>
        </p:sp>
      </p:grpSp>
      <p:sp>
        <p:nvSpPr>
          <p:cNvPr id="441" name="Google Shape;441;p75"/>
          <p:cNvSpPr/>
          <p:nvPr/>
        </p:nvSpPr>
        <p:spPr>
          <a:xfrm>
            <a:off x="2245437" y="3358588"/>
            <a:ext cx="1066974" cy="886922"/>
          </a:xfrm>
          <a:custGeom>
            <a:rect b="b" l="l" r="r" t="t"/>
            <a:pathLst>
              <a:path extrusionOk="0" h="1773844" w="2133948">
                <a:moveTo>
                  <a:pt x="0" y="0"/>
                </a:moveTo>
                <a:lnTo>
                  <a:pt x="2133948" y="0"/>
                </a:lnTo>
                <a:lnTo>
                  <a:pt x="2133948" y="1773844"/>
                </a:lnTo>
                <a:lnTo>
                  <a:pt x="0" y="17738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42" name="Google Shape;442;p75"/>
          <p:cNvGrpSpPr/>
          <p:nvPr/>
        </p:nvGrpSpPr>
        <p:grpSpPr>
          <a:xfrm>
            <a:off x="1494892" y="3965897"/>
            <a:ext cx="2313709" cy="1470501"/>
            <a:chOff x="0" y="-212743"/>
            <a:chExt cx="1218768" cy="774600"/>
          </a:xfrm>
        </p:grpSpPr>
        <p:sp>
          <p:nvSpPr>
            <p:cNvPr id="443" name="Google Shape;443;p75"/>
            <p:cNvSpPr/>
            <p:nvPr/>
          </p:nvSpPr>
          <p:spPr>
            <a:xfrm>
              <a:off x="0" y="0"/>
              <a:ext cx="1213556" cy="349215"/>
            </a:xfrm>
            <a:custGeom>
              <a:rect b="b" l="l" r="r" t="t"/>
              <a:pathLst>
                <a:path extrusionOk="0" h="349215" w="1213556">
                  <a:moveTo>
                    <a:pt x="85690" y="0"/>
                  </a:moveTo>
                  <a:lnTo>
                    <a:pt x="1127866" y="0"/>
                  </a:lnTo>
                  <a:cubicBezTo>
                    <a:pt x="1175191" y="0"/>
                    <a:pt x="1213556" y="38365"/>
                    <a:pt x="1213556" y="85690"/>
                  </a:cubicBezTo>
                  <a:lnTo>
                    <a:pt x="1213556" y="263525"/>
                  </a:lnTo>
                  <a:cubicBezTo>
                    <a:pt x="1213556" y="310850"/>
                    <a:pt x="1175191" y="349215"/>
                    <a:pt x="1127866" y="349215"/>
                  </a:cubicBezTo>
                  <a:lnTo>
                    <a:pt x="85690" y="349215"/>
                  </a:lnTo>
                  <a:cubicBezTo>
                    <a:pt x="38365" y="349215"/>
                    <a:pt x="0" y="310850"/>
                    <a:pt x="0" y="263525"/>
                  </a:cubicBezTo>
                  <a:lnTo>
                    <a:pt x="0" y="85690"/>
                  </a:lnTo>
                  <a:cubicBezTo>
                    <a:pt x="0" y="38365"/>
                    <a:pt x="38365" y="0"/>
                    <a:pt x="85690" y="0"/>
                  </a:cubicBezTo>
                  <a:close/>
                </a:path>
              </a:pathLst>
            </a:custGeom>
            <a:solidFill>
              <a:srgbClr val="BB994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4" name="Google Shape;444;p75"/>
            <p:cNvSpPr txBox="1"/>
            <p:nvPr/>
          </p:nvSpPr>
          <p:spPr>
            <a:xfrm>
              <a:off x="5268" y="-212743"/>
              <a:ext cx="1213500" cy="774600"/>
            </a:xfrm>
            <a:prstGeom prst="rect">
              <a:avLst/>
            </a:prstGeom>
            <a:noFill/>
            <a:ln>
              <a:noFill/>
            </a:ln>
          </p:spPr>
          <p:txBody>
            <a:bodyPr anchorCtr="0" anchor="ctr" bIns="25400" lIns="25400" spcFirstLastPara="1" rIns="25400" wrap="square" tIns="25400">
              <a:noAutofit/>
            </a:bodyPr>
            <a:lstStyle/>
            <a:p>
              <a:pPr indent="0" lvl="0" marL="0" marR="0" rtl="0" algn="ctr">
                <a:lnSpc>
                  <a:spcPct val="104000"/>
                </a:lnSpc>
                <a:spcBef>
                  <a:spcPts val="0"/>
                </a:spcBef>
                <a:spcAft>
                  <a:spcPts val="0"/>
                </a:spcAft>
                <a:buNone/>
              </a:pPr>
              <a:r>
                <a:rPr lang="en" sz="1100">
                  <a:latin typeface="Calibri"/>
                  <a:ea typeface="Calibri"/>
                  <a:cs typeface="Calibri"/>
                  <a:sym typeface="Calibri"/>
                </a:rPr>
                <a:t>Across care settings ,roughly </a:t>
              </a:r>
              <a:r>
                <a:rPr lang="en" sz="1100">
                  <a:solidFill>
                    <a:schemeClr val="dk1"/>
                  </a:solidFill>
                  <a:latin typeface="Calibri"/>
                  <a:ea typeface="Calibri"/>
                  <a:cs typeface="Calibri"/>
                  <a:sym typeface="Calibri"/>
                </a:rPr>
                <a:t>795,000 </a:t>
              </a:r>
              <a:r>
                <a:rPr lang="en" sz="1100">
                  <a:solidFill>
                    <a:srgbClr val="000000"/>
                  </a:solidFill>
                  <a:latin typeface="Calibri"/>
                  <a:ea typeface="Calibri"/>
                  <a:cs typeface="Calibri"/>
                  <a:sym typeface="Calibri"/>
                </a:rPr>
                <a:t>, people </a:t>
              </a:r>
              <a:r>
                <a:rPr lang="en" sz="1100">
                  <a:latin typeface="Calibri"/>
                  <a:ea typeface="Calibri"/>
                  <a:cs typeface="Calibri"/>
                  <a:sym typeface="Calibri"/>
                </a:rPr>
                <a:t>are </a:t>
              </a:r>
              <a:r>
                <a:rPr lang="en" sz="1100">
                  <a:solidFill>
                    <a:srgbClr val="000000"/>
                  </a:solidFill>
                  <a:latin typeface="Calibri"/>
                  <a:ea typeface="Calibri"/>
                  <a:cs typeface="Calibri"/>
                  <a:sym typeface="Calibri"/>
                </a:rPr>
                <a:t>permanently disab</a:t>
              </a:r>
              <a:r>
                <a:rPr lang="en" sz="1100">
                  <a:latin typeface="Calibri"/>
                  <a:ea typeface="Calibri"/>
                  <a:cs typeface="Calibri"/>
                  <a:sym typeface="Calibri"/>
                </a:rPr>
                <a:t>led or </a:t>
              </a:r>
              <a:r>
                <a:rPr lang="en" sz="1100">
                  <a:solidFill>
                    <a:srgbClr val="000000"/>
                  </a:solidFill>
                  <a:latin typeface="Calibri"/>
                  <a:ea typeface="Calibri"/>
                  <a:cs typeface="Calibri"/>
                  <a:sym typeface="Calibri"/>
                </a:rPr>
                <a:t>die each year from diagnostic failures </a:t>
              </a:r>
              <a:endParaRPr sz="1100">
                <a:latin typeface="Calibri"/>
                <a:ea typeface="Calibri"/>
                <a:cs typeface="Calibri"/>
                <a:sym typeface="Calibri"/>
              </a:endParaRPr>
            </a:p>
          </p:txBody>
        </p:sp>
      </p:grpSp>
      <p:sp>
        <p:nvSpPr>
          <p:cNvPr id="445" name="Google Shape;445;p75"/>
          <p:cNvSpPr/>
          <p:nvPr/>
        </p:nvSpPr>
        <p:spPr>
          <a:xfrm>
            <a:off x="5854766" y="3296200"/>
            <a:ext cx="1206686" cy="1028700"/>
          </a:xfrm>
          <a:custGeom>
            <a:rect b="b" l="l" r="r" t="t"/>
            <a:pathLst>
              <a:path extrusionOk="0" h="2057400" w="2413372">
                <a:moveTo>
                  <a:pt x="0" y="0"/>
                </a:moveTo>
                <a:lnTo>
                  <a:pt x="2413372" y="0"/>
                </a:lnTo>
                <a:lnTo>
                  <a:pt x="2413372" y="2057400"/>
                </a:lnTo>
                <a:lnTo>
                  <a:pt x="0" y="20574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6" name="Google Shape;446;p75"/>
          <p:cNvSpPr txBox="1"/>
          <p:nvPr/>
        </p:nvSpPr>
        <p:spPr>
          <a:xfrm>
            <a:off x="1494896" y="505239"/>
            <a:ext cx="6154200" cy="484200"/>
          </a:xfrm>
          <a:prstGeom prst="rect">
            <a:avLst/>
          </a:prstGeom>
          <a:noFill/>
          <a:ln>
            <a:noFill/>
          </a:ln>
        </p:spPr>
        <p:txBody>
          <a:bodyPr anchorCtr="0" anchor="t" bIns="0" lIns="0" spcFirstLastPara="1" rIns="0" wrap="square" tIns="0">
            <a:spAutoFit/>
          </a:bodyPr>
          <a:lstStyle/>
          <a:p>
            <a:pPr indent="0" lvl="0" marL="0" marR="0" rtl="0" algn="ctr">
              <a:lnSpc>
                <a:spcPct val="92500"/>
              </a:lnSpc>
              <a:spcBef>
                <a:spcPts val="0"/>
              </a:spcBef>
              <a:spcAft>
                <a:spcPts val="0"/>
              </a:spcAft>
              <a:buNone/>
            </a:pPr>
            <a:r>
              <a:rPr b="1" lang="en" sz="3400">
                <a:solidFill>
                  <a:srgbClr val="C08B3F"/>
                </a:solidFill>
                <a:latin typeface="Calibri"/>
                <a:ea typeface="Calibri"/>
                <a:cs typeface="Calibri"/>
                <a:sym typeface="Calibri"/>
              </a:rPr>
              <a:t>Diagnostic Error Statistics</a:t>
            </a:r>
            <a:endParaRPr b="1" sz="3400">
              <a:solidFill>
                <a:srgbClr val="C08B3F"/>
              </a:solidFill>
              <a:latin typeface="Calibri"/>
              <a:ea typeface="Calibri"/>
              <a:cs typeface="Calibri"/>
              <a:sym typeface="Calibri"/>
            </a:endParaRPr>
          </a:p>
        </p:txBody>
      </p:sp>
      <p:grpSp>
        <p:nvGrpSpPr>
          <p:cNvPr id="447" name="Google Shape;447;p75"/>
          <p:cNvGrpSpPr/>
          <p:nvPr/>
        </p:nvGrpSpPr>
        <p:grpSpPr>
          <a:xfrm>
            <a:off x="5432836" y="3968958"/>
            <a:ext cx="2216268" cy="1470501"/>
            <a:chOff x="0" y="-223805"/>
            <a:chExt cx="1167440" cy="774600"/>
          </a:xfrm>
        </p:grpSpPr>
        <p:sp>
          <p:nvSpPr>
            <p:cNvPr id="448" name="Google Shape;448;p75"/>
            <p:cNvSpPr/>
            <p:nvPr/>
          </p:nvSpPr>
          <p:spPr>
            <a:xfrm>
              <a:off x="0" y="0"/>
              <a:ext cx="1167440" cy="341019"/>
            </a:xfrm>
            <a:custGeom>
              <a:rect b="b" l="l" r="r" t="t"/>
              <a:pathLst>
                <a:path extrusionOk="0" h="341019" w="1167440">
                  <a:moveTo>
                    <a:pt x="89075" y="0"/>
                  </a:moveTo>
                  <a:lnTo>
                    <a:pt x="1078365" y="0"/>
                  </a:lnTo>
                  <a:cubicBezTo>
                    <a:pt x="1127560" y="0"/>
                    <a:pt x="1167440" y="39880"/>
                    <a:pt x="1167440" y="89075"/>
                  </a:cubicBezTo>
                  <a:lnTo>
                    <a:pt x="1167440" y="251944"/>
                  </a:lnTo>
                  <a:cubicBezTo>
                    <a:pt x="1167440" y="301139"/>
                    <a:pt x="1127560" y="341019"/>
                    <a:pt x="1078365" y="341019"/>
                  </a:cubicBezTo>
                  <a:lnTo>
                    <a:pt x="89075" y="341019"/>
                  </a:lnTo>
                  <a:cubicBezTo>
                    <a:pt x="39880" y="341019"/>
                    <a:pt x="0" y="301139"/>
                    <a:pt x="0" y="251944"/>
                  </a:cubicBezTo>
                  <a:lnTo>
                    <a:pt x="0" y="89075"/>
                  </a:lnTo>
                  <a:cubicBezTo>
                    <a:pt x="0" y="39880"/>
                    <a:pt x="39880" y="0"/>
                    <a:pt x="89075" y="0"/>
                  </a:cubicBezTo>
                  <a:close/>
                </a:path>
              </a:pathLst>
            </a:custGeom>
            <a:solidFill>
              <a:srgbClr val="BB994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9" name="Google Shape;449;p75"/>
            <p:cNvSpPr txBox="1"/>
            <p:nvPr/>
          </p:nvSpPr>
          <p:spPr>
            <a:xfrm>
              <a:off x="17509" y="-223805"/>
              <a:ext cx="1149900" cy="774600"/>
            </a:xfrm>
            <a:prstGeom prst="rect">
              <a:avLst/>
            </a:prstGeom>
            <a:noFill/>
            <a:ln>
              <a:noFill/>
            </a:ln>
          </p:spPr>
          <p:txBody>
            <a:bodyPr anchorCtr="0" anchor="ctr" bIns="25400" lIns="25400" spcFirstLastPara="1" rIns="25400" wrap="square" tIns="25400">
              <a:noAutofit/>
            </a:bodyPr>
            <a:lstStyle/>
            <a:p>
              <a:pPr indent="0" lvl="0" marL="0" marR="0" rtl="0" algn="ctr">
                <a:lnSpc>
                  <a:spcPct val="104000"/>
                </a:lnSpc>
                <a:spcBef>
                  <a:spcPts val="0"/>
                </a:spcBef>
                <a:spcAft>
                  <a:spcPts val="0"/>
                </a:spcAft>
                <a:buNone/>
              </a:pPr>
              <a:r>
                <a:rPr lang="en" sz="1100">
                  <a:solidFill>
                    <a:srgbClr val="000000"/>
                  </a:solidFill>
                  <a:latin typeface="Calibri"/>
                  <a:ea typeface="Calibri"/>
                  <a:cs typeface="Calibri"/>
                  <a:sym typeface="Calibri"/>
                </a:rPr>
                <a:t>Estimates of the costs associated with diagnostic error exceed $100 billion per year</a:t>
              </a:r>
              <a:endParaRPr sz="1100">
                <a:latin typeface="Calibri"/>
                <a:ea typeface="Calibri"/>
                <a:cs typeface="Calibri"/>
                <a:sym typeface="Calibri"/>
              </a:endParaRPr>
            </a:p>
          </p:txBody>
        </p:sp>
      </p:grpSp>
      <p:sp>
        <p:nvSpPr>
          <p:cNvPr id="450" name="Google Shape;450;p75"/>
          <p:cNvSpPr txBox="1"/>
          <p:nvPr/>
        </p:nvSpPr>
        <p:spPr>
          <a:xfrm>
            <a:off x="0" y="5705750"/>
            <a:ext cx="8968800" cy="416400"/>
          </a:xfrm>
          <a:prstGeom prst="rect">
            <a:avLst/>
          </a:prstGeom>
          <a:noFill/>
          <a:ln>
            <a:noFill/>
          </a:ln>
        </p:spPr>
        <p:txBody>
          <a:bodyPr anchorCtr="0" anchor="t" bIns="45700" lIns="91425" spcFirstLastPara="1" rIns="91425" wrap="square" tIns="45700">
            <a:spAutoFit/>
          </a:bodyPr>
          <a:lstStyle/>
          <a:p>
            <a:pPr indent="0" lvl="0" marL="0" marR="0" rtl="0" algn="l">
              <a:lnSpc>
                <a:spcPct val="78000"/>
              </a:lnSpc>
              <a:spcBef>
                <a:spcPts val="0"/>
              </a:spcBef>
              <a:spcAft>
                <a:spcPts val="0"/>
              </a:spcAft>
              <a:buNone/>
            </a:pPr>
            <a:r>
              <a:rPr lang="en" sz="750">
                <a:solidFill>
                  <a:srgbClr val="000000"/>
                </a:solidFill>
                <a:latin typeface="Calibri"/>
                <a:ea typeface="Calibri"/>
                <a:cs typeface="Calibri"/>
                <a:sym typeface="Calibri"/>
              </a:rPr>
              <a:t>Sources: “Improving Diagnosis in Healthcare” National Academy of Medicine 2015 report, Newman-Toker</a:t>
            </a:r>
            <a:r>
              <a:rPr lang="en" sz="750">
                <a:latin typeface="Calibri"/>
                <a:ea typeface="Calibri"/>
                <a:cs typeface="Calibri"/>
                <a:sym typeface="Calibri"/>
              </a:rPr>
              <a:t> </a:t>
            </a:r>
            <a:r>
              <a:rPr lang="en" sz="750">
                <a:solidFill>
                  <a:srgbClr val="000000"/>
                </a:solidFill>
                <a:latin typeface="Calibri"/>
                <a:ea typeface="Calibri"/>
                <a:cs typeface="Calibri"/>
                <a:sym typeface="Calibri"/>
              </a:rPr>
              <a:t>DE,</a:t>
            </a:r>
            <a:r>
              <a:rPr lang="en" sz="750">
                <a:latin typeface="Calibri"/>
                <a:ea typeface="Calibri"/>
                <a:cs typeface="Calibri"/>
                <a:sym typeface="Calibri"/>
              </a:rPr>
              <a:t> </a:t>
            </a:r>
            <a:r>
              <a:rPr lang="en" sz="750">
                <a:solidFill>
                  <a:srgbClr val="000000"/>
                </a:solidFill>
                <a:latin typeface="Calibri"/>
                <a:ea typeface="Calibri"/>
                <a:cs typeface="Calibri"/>
                <a:sym typeface="Calibri"/>
              </a:rPr>
              <a:t>Nassery N, Schaffer AC, et al.</a:t>
            </a:r>
            <a:r>
              <a:rPr lang="en" sz="750">
                <a:latin typeface="Calibri"/>
                <a:ea typeface="Calibri"/>
                <a:cs typeface="Calibri"/>
                <a:sym typeface="Calibri"/>
              </a:rPr>
              <a:t> </a:t>
            </a:r>
            <a:r>
              <a:rPr lang="en" sz="750">
                <a:solidFill>
                  <a:srgbClr val="000000"/>
                </a:solidFill>
                <a:latin typeface="Calibri"/>
                <a:ea typeface="Calibri"/>
                <a:cs typeface="Calibri"/>
                <a:sym typeface="Calibri"/>
              </a:rPr>
              <a:t>BMJ Qual Saf Epub ahead of</a:t>
            </a:r>
            <a:r>
              <a:rPr lang="en" sz="750">
                <a:latin typeface="Calibri"/>
                <a:ea typeface="Calibri"/>
                <a:cs typeface="Calibri"/>
                <a:sym typeface="Calibri"/>
              </a:rPr>
              <a:t> </a:t>
            </a:r>
            <a:r>
              <a:rPr lang="en" sz="750">
                <a:solidFill>
                  <a:srgbClr val="000000"/>
                </a:solidFill>
                <a:latin typeface="Calibri"/>
                <a:ea typeface="Calibri"/>
                <a:cs typeface="Calibri"/>
                <a:sym typeface="Calibri"/>
              </a:rPr>
              <a:t>print:doi:10.1136/</a:t>
            </a:r>
            <a:endParaRPr sz="750">
              <a:solidFill>
                <a:srgbClr val="000000"/>
              </a:solidFill>
              <a:latin typeface="Calibri"/>
              <a:ea typeface="Calibri"/>
              <a:cs typeface="Calibri"/>
              <a:sym typeface="Calibri"/>
            </a:endParaRPr>
          </a:p>
          <a:p>
            <a:pPr indent="0" lvl="0" marL="0" rtl="0" algn="l">
              <a:lnSpc>
                <a:spcPct val="78000"/>
              </a:lnSpc>
              <a:spcBef>
                <a:spcPts val="0"/>
              </a:spcBef>
              <a:spcAft>
                <a:spcPts val="0"/>
              </a:spcAft>
              <a:buSzPts val="1100"/>
              <a:buNone/>
            </a:pPr>
            <a:r>
              <a:rPr lang="en" sz="750">
                <a:latin typeface="Calibri"/>
                <a:ea typeface="Calibri"/>
                <a:cs typeface="Calibri"/>
                <a:sym typeface="Calibri"/>
              </a:rPr>
              <a:t>B</a:t>
            </a:r>
            <a:r>
              <a:rPr lang="en" sz="750">
                <a:solidFill>
                  <a:srgbClr val="000000"/>
                </a:solidFill>
                <a:latin typeface="Calibri"/>
                <a:ea typeface="Calibri"/>
                <a:cs typeface="Calibri"/>
                <a:sym typeface="Calibri"/>
              </a:rPr>
              <a:t>mjqs-2021-014130</a:t>
            </a:r>
            <a:r>
              <a:rPr lang="en" sz="750">
                <a:latin typeface="Calibri"/>
                <a:ea typeface="Calibri"/>
                <a:cs typeface="Calibri"/>
                <a:sym typeface="Calibri"/>
              </a:rPr>
              <a:t>, </a:t>
            </a:r>
            <a:r>
              <a:rPr lang="en" sz="750">
                <a:solidFill>
                  <a:srgbClr val="212121"/>
                </a:solidFill>
                <a:highlight>
                  <a:srgbClr val="FFFFFF"/>
                </a:highlight>
                <a:latin typeface="Calibri"/>
                <a:ea typeface="Calibri"/>
                <a:cs typeface="Calibri"/>
                <a:sym typeface="Calibri"/>
              </a:rPr>
              <a:t>Newman-Toker DE, Schaffer AC, Yu-Moe CW, Nassery N, Saber Tehrani AS, Clemens GD, Wang Z, Zhu Y, Fanai M, Siegal D. Serious misdiagnosis-related harms in malpractice claims: The "Big Three" - vascular events, infections, and cancers. Diagnosis (Berl). 2019 Aug 27;6(3):227-240. doi: 10.1515/dx-2019-0019. Erratum in: Diagnosis (Berl). 2020 May 16;8(1):127-128. PMID: 31535832</a:t>
            </a:r>
            <a:r>
              <a:rPr lang="en" sz="1200">
                <a:solidFill>
                  <a:srgbClr val="212121"/>
                </a:solidFill>
                <a:highlight>
                  <a:srgbClr val="FFFFFF"/>
                </a:highlight>
                <a:latin typeface="Roboto"/>
                <a:ea typeface="Roboto"/>
                <a:cs typeface="Roboto"/>
                <a:sym typeface="Roboto"/>
              </a:rPr>
              <a:t>.</a:t>
            </a:r>
            <a:endParaRPr sz="75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6"/>
          <p:cNvSpPr txBox="1"/>
          <p:nvPr>
            <p:ph type="ctrTitle"/>
          </p:nvPr>
        </p:nvSpPr>
        <p:spPr>
          <a:xfrm>
            <a:off x="658450" y="649825"/>
            <a:ext cx="7988400" cy="4779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b="1" lang="en">
                <a:latin typeface="Calibri"/>
                <a:ea typeface="Calibri"/>
                <a:cs typeface="Calibri"/>
                <a:sym typeface="Calibri"/>
              </a:rPr>
              <a:t>Avoiding Diagnostic Challenges</a:t>
            </a:r>
            <a:endParaRPr b="1">
              <a:solidFill>
                <a:srgbClr val="C08B3F"/>
              </a:solidFill>
              <a:latin typeface="Calibri"/>
              <a:ea typeface="Calibri"/>
              <a:cs typeface="Calibri"/>
              <a:sym typeface="Calibri"/>
            </a:endParaRPr>
          </a:p>
        </p:txBody>
      </p:sp>
      <p:grpSp>
        <p:nvGrpSpPr>
          <p:cNvPr id="456" name="Google Shape;456;p76"/>
          <p:cNvGrpSpPr/>
          <p:nvPr/>
        </p:nvGrpSpPr>
        <p:grpSpPr>
          <a:xfrm>
            <a:off x="3269751" y="2198850"/>
            <a:ext cx="2460300" cy="2460300"/>
            <a:chOff x="3269751" y="1318143"/>
            <a:chExt cx="2460300" cy="2460300"/>
          </a:xfrm>
        </p:grpSpPr>
        <p:sp>
          <p:nvSpPr>
            <p:cNvPr id="457" name="Google Shape;457;p76"/>
            <p:cNvSpPr/>
            <p:nvPr/>
          </p:nvSpPr>
          <p:spPr>
            <a:xfrm rot="2700000">
              <a:off x="4255100" y="1053398"/>
              <a:ext cx="489601" cy="2989789"/>
            </a:xfrm>
            <a:prstGeom prst="roundRect">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Calibri"/>
                <a:ea typeface="Calibri"/>
                <a:cs typeface="Calibri"/>
                <a:sym typeface="Calibri"/>
              </a:endParaRPr>
            </a:p>
          </p:txBody>
        </p:sp>
        <p:sp>
          <p:nvSpPr>
            <p:cNvPr id="458" name="Google Shape;458;p76"/>
            <p:cNvSpPr/>
            <p:nvPr/>
          </p:nvSpPr>
          <p:spPr>
            <a:xfrm>
              <a:off x="3459197"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0D5DDF"/>
                  </a:solidFill>
                  <a:latin typeface="Calibri"/>
                  <a:ea typeface="Calibri"/>
                  <a:cs typeface="Calibri"/>
                  <a:sym typeface="Calibri"/>
                </a:rPr>
                <a:t>3</a:t>
              </a:r>
              <a:endParaRPr b="1" sz="1700">
                <a:solidFill>
                  <a:srgbClr val="0D5DDF"/>
                </a:solidFill>
                <a:latin typeface="Calibri"/>
                <a:ea typeface="Calibri"/>
                <a:cs typeface="Calibri"/>
                <a:sym typeface="Calibri"/>
              </a:endParaRPr>
            </a:p>
          </p:txBody>
        </p:sp>
        <p:sp>
          <p:nvSpPr>
            <p:cNvPr id="459" name="Google Shape;459;p76"/>
            <p:cNvSpPr txBox="1"/>
            <p:nvPr/>
          </p:nvSpPr>
          <p:spPr>
            <a:xfrm rot="-2700000">
              <a:off x="3404724" y="2302799"/>
              <a:ext cx="2362302" cy="34280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700">
                  <a:solidFill>
                    <a:srgbClr val="FFFFFF"/>
                  </a:solidFill>
                  <a:latin typeface="Calibri"/>
                  <a:ea typeface="Calibri"/>
                  <a:cs typeface="Calibri"/>
                  <a:sym typeface="Calibri"/>
                </a:rPr>
                <a:t>Engaged Patients &amp; Family Members</a:t>
              </a:r>
              <a:endParaRPr b="1" sz="1700">
                <a:solidFill>
                  <a:srgbClr val="FFFFFF"/>
                </a:solidFill>
                <a:latin typeface="Calibri"/>
                <a:ea typeface="Calibri"/>
                <a:cs typeface="Calibri"/>
                <a:sym typeface="Calibri"/>
              </a:endParaRPr>
            </a:p>
          </p:txBody>
        </p:sp>
      </p:grpSp>
      <p:grpSp>
        <p:nvGrpSpPr>
          <p:cNvPr id="460" name="Google Shape;460;p76"/>
          <p:cNvGrpSpPr/>
          <p:nvPr/>
        </p:nvGrpSpPr>
        <p:grpSpPr>
          <a:xfrm>
            <a:off x="1776626" y="2198850"/>
            <a:ext cx="2460300" cy="2460300"/>
            <a:chOff x="1776626" y="1318143"/>
            <a:chExt cx="2460300" cy="2460300"/>
          </a:xfrm>
        </p:grpSpPr>
        <p:grpSp>
          <p:nvGrpSpPr>
            <p:cNvPr id="461" name="Google Shape;461;p76"/>
            <p:cNvGrpSpPr/>
            <p:nvPr/>
          </p:nvGrpSpPr>
          <p:grpSpPr>
            <a:xfrm>
              <a:off x="1776626" y="1318143"/>
              <a:ext cx="2460300" cy="2460300"/>
              <a:chOff x="1776626" y="1318143"/>
              <a:chExt cx="2460300" cy="2460300"/>
            </a:xfrm>
          </p:grpSpPr>
          <p:sp>
            <p:nvSpPr>
              <p:cNvPr id="462" name="Google Shape;462;p76"/>
              <p:cNvSpPr/>
              <p:nvPr/>
            </p:nvSpPr>
            <p:spPr>
              <a:xfrm rot="2700000">
                <a:off x="2761975" y="1053398"/>
                <a:ext cx="489601" cy="2989789"/>
              </a:xfrm>
              <a:prstGeom prst="roundRect">
                <a:avLst>
                  <a:gd fmla="val 50000" name="adj"/>
                </a:avLst>
              </a:prstGeom>
              <a:solidFill>
                <a:srgbClr val="0C58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Calibri"/>
                  <a:ea typeface="Calibri"/>
                  <a:cs typeface="Calibri"/>
                  <a:sym typeface="Calibri"/>
                </a:endParaRPr>
              </a:p>
            </p:txBody>
          </p:sp>
          <p:sp>
            <p:nvSpPr>
              <p:cNvPr id="463" name="Google Shape;463;p76"/>
              <p:cNvSpPr txBox="1"/>
              <p:nvPr/>
            </p:nvSpPr>
            <p:spPr>
              <a:xfrm rot="-2700000">
                <a:off x="1884752" y="2262295"/>
                <a:ext cx="2495946" cy="33474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700">
                    <a:solidFill>
                      <a:srgbClr val="FFFFFF"/>
                    </a:solidFill>
                    <a:latin typeface="Calibri"/>
                    <a:ea typeface="Calibri"/>
                    <a:cs typeface="Calibri"/>
                    <a:sym typeface="Calibri"/>
                  </a:rPr>
                  <a:t>Reliable Diagnostic Process</a:t>
                </a:r>
                <a:endParaRPr b="1" sz="1700">
                  <a:solidFill>
                    <a:srgbClr val="FFFFFF"/>
                  </a:solidFill>
                  <a:latin typeface="Calibri"/>
                  <a:ea typeface="Calibri"/>
                  <a:cs typeface="Calibri"/>
                  <a:sym typeface="Calibri"/>
                </a:endParaRPr>
              </a:p>
            </p:txBody>
          </p:sp>
        </p:grpSp>
        <p:sp>
          <p:nvSpPr>
            <p:cNvPr id="464" name="Google Shape;464;p76"/>
            <p:cNvSpPr/>
            <p:nvPr/>
          </p:nvSpPr>
          <p:spPr>
            <a:xfrm>
              <a:off x="1966072"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0C58D3"/>
                  </a:solidFill>
                  <a:latin typeface="Calibri"/>
                  <a:ea typeface="Calibri"/>
                  <a:cs typeface="Calibri"/>
                  <a:sym typeface="Calibri"/>
                </a:rPr>
                <a:t>2</a:t>
              </a:r>
              <a:endParaRPr b="1" sz="1700">
                <a:solidFill>
                  <a:srgbClr val="0C58D3"/>
                </a:solidFill>
                <a:latin typeface="Calibri"/>
                <a:ea typeface="Calibri"/>
                <a:cs typeface="Calibri"/>
                <a:sym typeface="Calibri"/>
              </a:endParaRPr>
            </a:p>
          </p:txBody>
        </p:sp>
      </p:grpSp>
      <p:grpSp>
        <p:nvGrpSpPr>
          <p:cNvPr id="465" name="Google Shape;465;p76"/>
          <p:cNvGrpSpPr/>
          <p:nvPr/>
        </p:nvGrpSpPr>
        <p:grpSpPr>
          <a:xfrm>
            <a:off x="284959" y="2198850"/>
            <a:ext cx="2460300" cy="2460300"/>
            <a:chOff x="284959" y="1318143"/>
            <a:chExt cx="2460300" cy="2460300"/>
          </a:xfrm>
        </p:grpSpPr>
        <p:sp>
          <p:nvSpPr>
            <p:cNvPr id="466" name="Google Shape;466;p76"/>
            <p:cNvSpPr/>
            <p:nvPr/>
          </p:nvSpPr>
          <p:spPr>
            <a:xfrm rot="2700000">
              <a:off x="1270309" y="1053398"/>
              <a:ext cx="489601" cy="2989789"/>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Calibri"/>
                <a:ea typeface="Calibri"/>
                <a:cs typeface="Calibri"/>
                <a:sym typeface="Calibri"/>
              </a:endParaRPr>
            </a:p>
          </p:txBody>
        </p:sp>
        <p:sp>
          <p:nvSpPr>
            <p:cNvPr id="467" name="Google Shape;467;p76"/>
            <p:cNvSpPr/>
            <p:nvPr/>
          </p:nvSpPr>
          <p:spPr>
            <a:xfrm>
              <a:off x="472955"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0944A1"/>
                  </a:solidFill>
                  <a:latin typeface="Calibri"/>
                  <a:ea typeface="Calibri"/>
                  <a:cs typeface="Calibri"/>
                  <a:sym typeface="Calibri"/>
                </a:rPr>
                <a:t>1</a:t>
              </a:r>
              <a:endParaRPr b="1" sz="1700">
                <a:solidFill>
                  <a:srgbClr val="0944A1"/>
                </a:solidFill>
                <a:latin typeface="Calibri"/>
                <a:ea typeface="Calibri"/>
                <a:cs typeface="Calibri"/>
                <a:sym typeface="Calibri"/>
              </a:endParaRPr>
            </a:p>
          </p:txBody>
        </p:sp>
        <p:sp>
          <p:nvSpPr>
            <p:cNvPr id="468" name="Google Shape;468;p76"/>
            <p:cNvSpPr txBox="1"/>
            <p:nvPr/>
          </p:nvSpPr>
          <p:spPr>
            <a:xfrm rot="-2700000">
              <a:off x="414317" y="2300549"/>
              <a:ext cx="2368666" cy="342805"/>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1"/>
                  </a:solidFill>
                  <a:latin typeface="Calibri"/>
                  <a:ea typeface="Calibri"/>
                  <a:cs typeface="Calibri"/>
                  <a:sym typeface="Calibri"/>
                </a:rPr>
                <a:t>Effective Teamwork</a:t>
              </a:r>
              <a:endParaRPr b="1" sz="1700">
                <a:solidFill>
                  <a:schemeClr val="lt1"/>
                </a:solidFill>
                <a:latin typeface="Calibri"/>
                <a:ea typeface="Calibri"/>
                <a:cs typeface="Calibri"/>
                <a:sym typeface="Calibri"/>
              </a:endParaRPr>
            </a:p>
          </p:txBody>
        </p:sp>
      </p:grpSp>
      <p:grpSp>
        <p:nvGrpSpPr>
          <p:cNvPr id="469" name="Google Shape;469;p76"/>
          <p:cNvGrpSpPr/>
          <p:nvPr/>
        </p:nvGrpSpPr>
        <p:grpSpPr>
          <a:xfrm>
            <a:off x="4761418" y="2198850"/>
            <a:ext cx="2460300" cy="2460300"/>
            <a:chOff x="4761418" y="1318143"/>
            <a:chExt cx="2460300" cy="2460300"/>
          </a:xfrm>
        </p:grpSpPr>
        <p:sp>
          <p:nvSpPr>
            <p:cNvPr id="470" name="Google Shape;470;p76"/>
            <p:cNvSpPr/>
            <p:nvPr/>
          </p:nvSpPr>
          <p:spPr>
            <a:xfrm rot="2700000">
              <a:off x="5746767" y="1053398"/>
              <a:ext cx="489601" cy="2989789"/>
            </a:xfrm>
            <a:prstGeom prst="roundRect">
              <a:avLst>
                <a:gd fmla="val 50000" name="adj"/>
              </a:avLst>
            </a:prstGeom>
            <a:solidFill>
              <a:srgbClr val="0E65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Calibri"/>
                <a:ea typeface="Calibri"/>
                <a:cs typeface="Calibri"/>
                <a:sym typeface="Calibri"/>
              </a:endParaRPr>
            </a:p>
          </p:txBody>
        </p:sp>
        <p:sp>
          <p:nvSpPr>
            <p:cNvPr id="471" name="Google Shape;471;p76"/>
            <p:cNvSpPr/>
            <p:nvPr/>
          </p:nvSpPr>
          <p:spPr>
            <a:xfrm>
              <a:off x="4950863"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0E65F0"/>
                  </a:solidFill>
                  <a:latin typeface="Calibri"/>
                  <a:ea typeface="Calibri"/>
                  <a:cs typeface="Calibri"/>
                  <a:sym typeface="Calibri"/>
                </a:rPr>
                <a:t>4</a:t>
              </a:r>
              <a:endParaRPr b="1" sz="1700">
                <a:solidFill>
                  <a:srgbClr val="0E65F0"/>
                </a:solidFill>
                <a:latin typeface="Calibri"/>
                <a:ea typeface="Calibri"/>
                <a:cs typeface="Calibri"/>
                <a:sym typeface="Calibri"/>
              </a:endParaRPr>
            </a:p>
          </p:txBody>
        </p:sp>
        <p:sp>
          <p:nvSpPr>
            <p:cNvPr id="472" name="Google Shape;472;p76"/>
            <p:cNvSpPr txBox="1"/>
            <p:nvPr/>
          </p:nvSpPr>
          <p:spPr>
            <a:xfrm rot="-2700000">
              <a:off x="4879213" y="2261242"/>
              <a:ext cx="2479823" cy="34280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700">
                  <a:solidFill>
                    <a:srgbClr val="FFFFFF"/>
                  </a:solidFill>
                  <a:latin typeface="Calibri"/>
                  <a:ea typeface="Calibri"/>
                  <a:cs typeface="Calibri"/>
                  <a:sym typeface="Calibri"/>
                </a:rPr>
                <a:t>Optimized Cognitive Performance</a:t>
              </a:r>
              <a:endParaRPr b="1" sz="1700">
                <a:solidFill>
                  <a:srgbClr val="FFFFFF"/>
                </a:solidFill>
                <a:latin typeface="Calibri"/>
                <a:ea typeface="Calibri"/>
                <a:cs typeface="Calibri"/>
                <a:sym typeface="Calibri"/>
              </a:endParaRPr>
            </a:p>
          </p:txBody>
        </p:sp>
      </p:grpSp>
      <p:grpSp>
        <p:nvGrpSpPr>
          <p:cNvPr id="473" name="Google Shape;473;p76"/>
          <p:cNvGrpSpPr/>
          <p:nvPr/>
        </p:nvGrpSpPr>
        <p:grpSpPr>
          <a:xfrm>
            <a:off x="6254516" y="2198850"/>
            <a:ext cx="2460300" cy="2460300"/>
            <a:chOff x="6254516" y="1318143"/>
            <a:chExt cx="2460300" cy="2460300"/>
          </a:xfrm>
        </p:grpSpPr>
        <p:sp>
          <p:nvSpPr>
            <p:cNvPr id="474" name="Google Shape;474;p76"/>
            <p:cNvSpPr/>
            <p:nvPr/>
          </p:nvSpPr>
          <p:spPr>
            <a:xfrm rot="2700000">
              <a:off x="7239866" y="1053398"/>
              <a:ext cx="489601" cy="2989789"/>
            </a:xfrm>
            <a:prstGeom prst="roundRect">
              <a:avLst>
                <a:gd fmla="val 50000" name="adj"/>
              </a:avLst>
            </a:prstGeom>
            <a:solidFill>
              <a:srgbClr val="307B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Calibri"/>
                <a:ea typeface="Calibri"/>
                <a:cs typeface="Calibri"/>
                <a:sym typeface="Calibri"/>
              </a:endParaRPr>
            </a:p>
          </p:txBody>
        </p:sp>
        <p:sp>
          <p:nvSpPr>
            <p:cNvPr id="475" name="Google Shape;475;p76"/>
            <p:cNvSpPr/>
            <p:nvPr/>
          </p:nvSpPr>
          <p:spPr>
            <a:xfrm>
              <a:off x="6443962"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307BF3"/>
                  </a:solidFill>
                  <a:latin typeface="Calibri"/>
                  <a:ea typeface="Calibri"/>
                  <a:cs typeface="Calibri"/>
                  <a:sym typeface="Calibri"/>
                </a:rPr>
                <a:t>5</a:t>
              </a:r>
              <a:endParaRPr b="1" sz="1700">
                <a:solidFill>
                  <a:srgbClr val="307BF3"/>
                </a:solidFill>
                <a:latin typeface="Calibri"/>
                <a:ea typeface="Calibri"/>
                <a:cs typeface="Calibri"/>
                <a:sym typeface="Calibri"/>
              </a:endParaRPr>
            </a:p>
          </p:txBody>
        </p:sp>
        <p:sp>
          <p:nvSpPr>
            <p:cNvPr id="476" name="Google Shape;476;p76"/>
            <p:cNvSpPr txBox="1"/>
            <p:nvPr/>
          </p:nvSpPr>
          <p:spPr>
            <a:xfrm rot="-2700000">
              <a:off x="6375763" y="2297099"/>
              <a:ext cx="2378424" cy="34280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700">
                  <a:solidFill>
                    <a:srgbClr val="FFFFFF"/>
                  </a:solidFill>
                  <a:latin typeface="Calibri"/>
                  <a:ea typeface="Calibri"/>
                  <a:cs typeface="Calibri"/>
                  <a:sym typeface="Calibri"/>
                </a:rPr>
                <a:t>Robust Learning Systems</a:t>
              </a:r>
              <a:endParaRPr b="1" sz="1700">
                <a:solidFill>
                  <a:srgbClr val="FFFFFF"/>
                </a:solidFill>
                <a:latin typeface="Calibri"/>
                <a:ea typeface="Calibri"/>
                <a:cs typeface="Calibri"/>
                <a:sym typeface="Calibri"/>
              </a:endParaRPr>
            </a:p>
          </p:txBody>
        </p:sp>
      </p:grpSp>
      <p:cxnSp>
        <p:nvCxnSpPr>
          <p:cNvPr id="477" name="Google Shape;477;p76"/>
          <p:cNvCxnSpPr/>
          <p:nvPr/>
        </p:nvCxnSpPr>
        <p:spPr>
          <a:xfrm flipH="1" rot="10800000">
            <a:off x="627650" y="4806775"/>
            <a:ext cx="8079300" cy="62700"/>
          </a:xfrm>
          <a:prstGeom prst="straightConnector1">
            <a:avLst/>
          </a:prstGeom>
          <a:noFill/>
          <a:ln cap="flat" cmpd="sng" w="38100">
            <a:solidFill>
              <a:srgbClr val="4472C4"/>
            </a:solidFill>
            <a:prstDash val="solid"/>
            <a:round/>
            <a:headEnd len="med" w="med" type="none"/>
            <a:tailEnd len="med" w="med" type="triangle"/>
          </a:ln>
        </p:spPr>
      </p:cxnSp>
      <p:sp>
        <p:nvSpPr>
          <p:cNvPr id="478" name="Google Shape;478;p76"/>
          <p:cNvSpPr txBox="1"/>
          <p:nvPr/>
        </p:nvSpPr>
        <p:spPr>
          <a:xfrm>
            <a:off x="3771150" y="4806775"/>
            <a:ext cx="1601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888888"/>
                </a:solidFill>
                <a:latin typeface="Calibri"/>
                <a:ea typeface="Calibri"/>
                <a:cs typeface="Calibri"/>
                <a:sym typeface="Calibri"/>
              </a:rPr>
              <a:t>KEY DRIVERS</a:t>
            </a:r>
            <a:endParaRPr sz="1800">
              <a:solidFill>
                <a:srgbClr val="888888"/>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77"/>
          <p:cNvPicPr preferRelativeResize="0"/>
          <p:nvPr/>
        </p:nvPicPr>
        <p:blipFill>
          <a:blip r:embed="rId3">
            <a:alphaModFix/>
          </a:blip>
          <a:stretch>
            <a:fillRect/>
          </a:stretch>
        </p:blipFill>
        <p:spPr>
          <a:xfrm>
            <a:off x="959804" y="899125"/>
            <a:ext cx="7224448" cy="5151173"/>
          </a:xfrm>
          <a:prstGeom prst="rect">
            <a:avLst/>
          </a:prstGeom>
          <a:noFill/>
          <a:ln cap="flat" cmpd="sng" w="28575">
            <a:solidFill>
              <a:srgbClr val="9225A5"/>
            </a:solidFill>
            <a:prstDash val="solid"/>
            <a:round/>
            <a:headEnd len="sm" w="sm" type="none"/>
            <a:tailEnd len="sm" w="sm" type="none"/>
          </a:ln>
        </p:spPr>
      </p:pic>
      <p:sp>
        <p:nvSpPr>
          <p:cNvPr id="484" name="Google Shape;484;p77"/>
          <p:cNvSpPr txBox="1"/>
          <p:nvPr>
            <p:ph type="ctrTitle"/>
          </p:nvPr>
        </p:nvSpPr>
        <p:spPr>
          <a:xfrm>
            <a:off x="382788" y="307200"/>
            <a:ext cx="8378400" cy="4779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C08B3F"/>
                </a:solidFill>
                <a:latin typeface="Calibri"/>
                <a:ea typeface="Calibri"/>
                <a:cs typeface="Calibri"/>
                <a:sym typeface="Calibri"/>
              </a:rPr>
              <a:t>Supporting Patients and Families </a:t>
            </a:r>
            <a:r>
              <a:rPr b="1" lang="en" sz="2400">
                <a:latin typeface="Calibri"/>
                <a:ea typeface="Calibri"/>
                <a:cs typeface="Calibri"/>
                <a:sym typeface="Calibri"/>
              </a:rPr>
              <a:t>t</a:t>
            </a:r>
            <a:r>
              <a:rPr b="1" lang="en" sz="2400">
                <a:solidFill>
                  <a:srgbClr val="C08B3F"/>
                </a:solidFill>
                <a:latin typeface="Calibri"/>
                <a:ea typeface="Calibri"/>
                <a:cs typeface="Calibri"/>
                <a:sym typeface="Calibri"/>
              </a:rPr>
              <a:t>hrough the Diagnostic Process</a:t>
            </a:r>
            <a:endParaRPr b="1" sz="2400">
              <a:solidFill>
                <a:srgbClr val="C08B3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BFE9F8E814B9458E004ABC1F0CC3C9" ma:contentTypeVersion="21" ma:contentTypeDescription="Create a new document." ma:contentTypeScope="" ma:versionID="45d391323c2dec7834a5e60de615d738">
  <xsd:schema xmlns:xsd="http://www.w3.org/2001/XMLSchema" xmlns:xs="http://www.w3.org/2001/XMLSchema" xmlns:p="http://schemas.microsoft.com/office/2006/metadata/properties" xmlns:ns2="2647b5e8-e984-43ae-bdd2-00b2faccf1d1" xmlns:ns3="c3ea5a7f-0794-451b-8053-72eb42be1c2d" targetNamespace="http://schemas.microsoft.com/office/2006/metadata/properties" ma:root="true" ma:fieldsID="6ebc8c34971e862c04a410f877f54d9b" ns2:_="" ns3:_="">
    <xsd:import namespace="2647b5e8-e984-43ae-bdd2-00b2faccf1d1"/>
    <xsd:import namespace="c3ea5a7f-0794-451b-8053-72eb42be1c2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Date" minOccurs="0"/>
                <xsd:element ref="ns2:TaxCatchAll" minOccurs="0"/>
                <xsd:element ref="ns3:MediaServiceOCR" minOccurs="0"/>
                <xsd:element ref="ns3:MediaServiceGenerationTime" minOccurs="0"/>
                <xsd:element ref="ns3:MediaServiceEventHashCode" minOccurs="0"/>
                <xsd:element ref="ns3:lcf76f155ced4ddcb4097134ff3c332f" minOccurs="0"/>
                <xsd:element ref="ns3:MediaServiceDateTaken" minOccurs="0"/>
                <xsd:element ref="ns3:MediaLengthInSeconds" minOccurs="0"/>
                <xsd:element ref="ns3:MediaServiceLocation" minOccurs="0"/>
                <xsd:element ref="ns2:SharedWithUsers" minOccurs="0"/>
                <xsd:element ref="ns2:SharedWithDetails" minOccurs="0"/>
                <xsd:element ref="ns3:MediaServiceObjectDetectorVersions" minOccurs="0"/>
                <xsd:element ref="ns3:MediaServiceSearchProperties" minOccurs="0"/>
                <xsd:element ref="ns3:Mem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47b5e8-e984-43ae-bdd2-00b2faccf1d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4" nillable="true" ma:displayName="Taxonomy Catch All Column" ma:hidden="true" ma:list="{2799136a-fe62-4499-90af-c73bc3fef729}" ma:internalName="TaxCatchAll" ma:showField="CatchAllData" ma:web="2647b5e8-e984-43ae-bdd2-00b2faccf1d1">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ea5a7f-0794-451b-8053-72eb42be1c2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Date" ma:index="13" nillable="true" ma:displayName="Date" ma:format="DateOnly" ma:internalName="Date">
      <xsd:simpleType>
        <xsd:restriction base="dms:DateTim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17e3171-58b2-4d53-84aa-4c22be8b097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mo" ma:index="27" nillable="true" ma:displayName="Memo" ma:format="Dropdown" ma:internalName="Memo">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2647b5e8-e984-43ae-bdd2-00b2faccf1d1" xsi:nil="true"/>
    <Memo xmlns="c3ea5a7f-0794-451b-8053-72eb42be1c2d" xsi:nil="true"/>
    <Date xmlns="c3ea5a7f-0794-451b-8053-72eb42be1c2d" xsi:nil="true"/>
    <lcf76f155ced4ddcb4097134ff3c332f xmlns="c3ea5a7f-0794-451b-8053-72eb42be1c2d">
      <Terms xmlns="http://schemas.microsoft.com/office/infopath/2007/PartnerControls"/>
    </lcf76f155ced4ddcb4097134ff3c332f>
    <_dlc_DocId xmlns="2647b5e8-e984-43ae-bdd2-00b2faccf1d1">YU52FPMFMMT7-1977900663-319833</_dlc_DocId>
    <_dlc_DocIdUrl xmlns="2647b5e8-e984-43ae-bdd2-00b2faccf1d1">
      <Url>https://leapfroggroup2.sharepoint.com/sites/TheLeapfrogGroup/_layouts/15/DocIdRedir.aspx?ID=YU52FPMFMMT7-1977900663-319833</Url>
      <Description>YU52FPMFMMT7-1977900663-319833</Description>
    </_dlc_DocIdUrl>
  </documentManagement>
</p:properties>
</file>

<file path=customXml/itemProps1.xml><?xml version="1.0" encoding="utf-8"?>
<ds:datastoreItem xmlns:ds="http://schemas.openxmlformats.org/officeDocument/2006/customXml" ds:itemID="{E78A9A51-F94C-4451-BD8E-A984030A0397}"/>
</file>

<file path=customXml/itemProps2.xml><?xml version="1.0" encoding="utf-8"?>
<ds:datastoreItem xmlns:ds="http://schemas.openxmlformats.org/officeDocument/2006/customXml" ds:itemID="{9C799F73-5D9C-42E6-937E-ED94952F10CD}"/>
</file>

<file path=customXml/itemProps3.xml><?xml version="1.0" encoding="utf-8"?>
<ds:datastoreItem xmlns:ds="http://schemas.openxmlformats.org/officeDocument/2006/customXml" ds:itemID="{69A43BA1-E9CA-4F17-84C8-6ABC9188F4DF}"/>
</file>

<file path=customXml/itemProps4.xml><?xml version="1.0" encoding="utf-8"?>
<ds:datastoreItem xmlns:ds="http://schemas.openxmlformats.org/officeDocument/2006/customXml" ds:itemID="{13C82879-DC38-4A2F-BBDE-ECFBA16E8959}"/>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0x0101009FBFE9F8E814B9458E004ABC1F0CC3C9</vt:lpwstr>
  </property>
  <property fmtid="{D5CDD505-2E9C-101B-9397-08002B2CF9AE}" pid="3" name="_dlc_DocIdItemGuid">
    <vt:lpwstr>77861b09-1799-4a0f-9ef4-e8dc6d27f070</vt:lpwstr>
  </property>
</Properties>
</file>