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1228"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5e1e19463b_0_134: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5e1e19463b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This is the second part of Section 2, The Role of  PFACs.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5e62a70410_0_35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5e62a70410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Let’s take a minute to review everything we’ve just covered and shared. We started with talking about the qualities of effective PFACs. Next we discussed and learned about the types of activities PFACs undertake, including this PFAC’s major wins—and hopes for future activities.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We looked at a couple of key attributes most PFACs have and what this PFAC has at its disposal, and why the work of PFACs is so important.  Is there anything else anyone wants to ask or say before we close?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t>
            </a:r>
            <a:r>
              <a:rPr lang="en" sz="1200" u="sng">
                <a:solidFill>
                  <a:schemeClr val="dk1"/>
                </a:solidFill>
                <a:latin typeface="Calibri"/>
                <a:ea typeface="Calibri"/>
                <a:cs typeface="Calibri"/>
                <a:sym typeface="Calibri"/>
              </a:rPr>
              <a:t>Capture what is shared (in high level summaries) on an editable slide, or chalkboard/whiteboard/flipchart.  </a:t>
            </a:r>
            <a:endParaRPr sz="1200" u="sng">
              <a:solidFill>
                <a:schemeClr val="dk1"/>
              </a:solidFill>
              <a:latin typeface="Calibri"/>
              <a:ea typeface="Calibri"/>
              <a:cs typeface="Calibri"/>
              <a:sym typeface="Calibri"/>
            </a:endParaRPr>
          </a:p>
          <a:p>
            <a:pPr marL="0" lvl="0" indent="0" algn="l" rtl="0">
              <a:spcBef>
                <a:spcPts val="600"/>
              </a:spcBef>
              <a:spcAft>
                <a:spcPts val="0"/>
              </a:spcAft>
              <a:buClr>
                <a:srgbClr val="4472C4"/>
              </a:buClr>
              <a:buSzPts val="1200"/>
              <a:buFont typeface="Arial"/>
              <a:buNone/>
            </a:pPr>
            <a:endParaRPr sz="1200">
              <a:solidFill>
                <a:schemeClr val="dk1"/>
              </a:solidFill>
              <a:latin typeface="Calibri"/>
              <a:ea typeface="Calibri"/>
              <a:cs typeface="Calibri"/>
              <a:sym typeface="Calibri"/>
            </a:endParaRPr>
          </a:p>
          <a:p>
            <a:pPr marL="0" lvl="0" indent="0" algn="l" rtl="0">
              <a:spcBef>
                <a:spcPts val="60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95c7461080_0_3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95c7461080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Thank you so much for your time and participation—this was a great and productive session!</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The next section in the toolkit is about diagnosis and diagnostic safety.</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5e62a70410_0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5e62a704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Over the next several pages, we will be talking and learning about how successful PFACs are able to be so effective.  Let’s start by hearing from you.  When you think about what would make this PFAC most effective—or what has made our PFAC effective, what comes to mind?</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t>
            </a:r>
            <a:r>
              <a:rPr lang="en" sz="1200" u="sng">
                <a:solidFill>
                  <a:schemeClr val="dk1"/>
                </a:solidFill>
                <a:latin typeface="Calibri"/>
                <a:ea typeface="Calibri"/>
                <a:cs typeface="Calibri"/>
                <a:sym typeface="Calibri"/>
              </a:rPr>
              <a:t>Let the discussion go on for 3-4 minutes before moving to the next slide.  Capture what is shared (in high level summaries) on an editable slide, chalkboard/whiteboard/flipchart.  *Note that anything particularly interesting or important may be something you want to circle back to later in the Section or in later Sections, or keep on the radar for a future project.  If folks are shy to talk or there are not many volunteers to speak, move to the next slide sooner.  When the conversation feels like it is winding down, indicate you’re moving to the next slide and thank you them for contributing (i.e., “thank you for sharing those ideas!”</a:t>
            </a:r>
            <a:endParaRPr sz="1200" u="sng">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5e62a70410_0_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5e62a7041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The Institute for Patient and Family-Centered Care or IPFCC is an important organization for PFACs; they convene meetings of PFACs, collect and share resources, and study best practices.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IPFCC has developed a list of common characteristics among effective PFACs, and many of them are listed here.  Let’s go through these one by one.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t>
            </a:r>
            <a:r>
              <a:rPr lang="en" sz="1200" u="sng">
                <a:solidFill>
                  <a:schemeClr val="dk1"/>
                </a:solidFill>
                <a:latin typeface="Calibri"/>
                <a:ea typeface="Calibri"/>
                <a:cs typeface="Calibri"/>
                <a:sym typeface="Calibri"/>
              </a:rPr>
              <a:t>Go through (and read) each item and invite the group to react.  Prompt with things like “Is this true of our PFAC?”, “Does this make sense for our PFAC?”, or “If this doesn’t already exist, what could we do to take some steps in this direction?”</a:t>
            </a:r>
            <a:endParaRPr sz="1200" u="sng">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u="sng">
              <a:solidFill>
                <a:schemeClr val="dk1"/>
              </a:solidFill>
              <a:latin typeface="Calibri"/>
              <a:ea typeface="Calibri"/>
              <a:cs typeface="Calibri"/>
              <a:sym typeface="Calibri"/>
            </a:endParaRPr>
          </a:p>
          <a:p>
            <a:pPr marL="2286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At least 50% of the members are Patient or Family Advisors (PFA)</a:t>
            </a:r>
            <a:endParaRPr sz="1200">
              <a:solidFill>
                <a:schemeClr val="dk1"/>
              </a:solidFill>
              <a:latin typeface="Calibri"/>
              <a:ea typeface="Calibri"/>
              <a:cs typeface="Calibri"/>
              <a:sym typeface="Calibri"/>
            </a:endParaRPr>
          </a:p>
          <a:p>
            <a:pPr marL="2286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The chair or co-chair is a PFA</a:t>
            </a:r>
            <a:endParaRPr sz="1200">
              <a:solidFill>
                <a:schemeClr val="dk1"/>
              </a:solidFill>
              <a:latin typeface="Calibri"/>
              <a:ea typeface="Calibri"/>
              <a:cs typeface="Calibri"/>
              <a:sym typeface="Calibri"/>
            </a:endParaRPr>
          </a:p>
          <a:p>
            <a:pPr marL="2286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They have establish guidelines</a:t>
            </a:r>
            <a:endParaRPr sz="1200">
              <a:solidFill>
                <a:schemeClr val="dk1"/>
              </a:solidFill>
              <a:latin typeface="Calibri"/>
              <a:ea typeface="Calibri"/>
              <a:cs typeface="Calibri"/>
              <a:sym typeface="Calibri"/>
            </a:endParaRPr>
          </a:p>
          <a:p>
            <a:pPr marL="2286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They meet at least 10-12 times per year</a:t>
            </a:r>
            <a:endParaRPr sz="1200">
              <a:solidFill>
                <a:schemeClr val="dk1"/>
              </a:solidFill>
              <a:latin typeface="Calibri"/>
              <a:ea typeface="Calibri"/>
              <a:cs typeface="Calibri"/>
              <a:sym typeface="Calibri"/>
            </a:endParaRPr>
          </a:p>
          <a:p>
            <a:pPr marL="2286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They have an agenda and keep minutes from the meetings</a:t>
            </a:r>
            <a:endParaRPr sz="1200">
              <a:solidFill>
                <a:schemeClr val="dk1"/>
              </a:solidFill>
              <a:latin typeface="Calibri"/>
              <a:ea typeface="Calibri"/>
              <a:cs typeface="Calibri"/>
              <a:sym typeface="Calibri"/>
            </a:endParaRPr>
          </a:p>
          <a:p>
            <a:pPr marL="2286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They provide orientation and training to new and ongoing members</a:t>
            </a:r>
            <a:endParaRPr sz="1200">
              <a:solidFill>
                <a:schemeClr val="dk1"/>
              </a:solidFill>
              <a:latin typeface="Calibri"/>
              <a:ea typeface="Calibri"/>
              <a:cs typeface="Calibri"/>
              <a:sym typeface="Calibri"/>
            </a:endParaRPr>
          </a:p>
          <a:p>
            <a:pPr marL="2286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They establish annual goals</a:t>
            </a:r>
            <a:endParaRPr sz="1200">
              <a:solidFill>
                <a:schemeClr val="dk1"/>
              </a:solidFill>
              <a:latin typeface="Calibri"/>
              <a:ea typeface="Calibri"/>
              <a:cs typeface="Calibri"/>
              <a:sym typeface="Calibri"/>
            </a:endParaRPr>
          </a:p>
          <a:p>
            <a:pPr marL="2286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They seek a balance of projects initiated or started by PFAC members, and projects initiated or started by others at the hospital</a:t>
            </a:r>
            <a:endParaRPr sz="1200">
              <a:solidFill>
                <a:schemeClr val="dk1"/>
              </a:solidFill>
              <a:latin typeface="Calibri"/>
              <a:ea typeface="Calibri"/>
              <a:cs typeface="Calibri"/>
              <a:sym typeface="Calibri"/>
            </a:endParaRPr>
          </a:p>
          <a:p>
            <a:pPr marL="2286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They evaluate their effectiveness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5e62a70410_0_3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5e62a7041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So we’ve talked for a little while about the characteristics that make a PFAC strong and effective, let’s shift now to the ways PFACs can have an impact.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t>
            </a:r>
            <a:r>
              <a:rPr lang="en" sz="1200" u="sng">
                <a:solidFill>
                  <a:schemeClr val="dk1"/>
                </a:solidFill>
                <a:latin typeface="Calibri"/>
                <a:ea typeface="Calibri"/>
                <a:cs typeface="Calibri"/>
                <a:sym typeface="Calibri"/>
              </a:rPr>
              <a:t>Invite the group to talk about what they’ve been working on—including from a historical perspective, using the three questions on the slide.  Capture what is shared (in high level summaries) on an editable slide, or chalkboard/whiteboard/flipchart.  Give each question 1-3 minutes and when the conversation feels like it is winding down, indicate you’re moving to the next slide and thank them for contributing (i.e., “thank you for sharing that input!”).</a:t>
            </a:r>
            <a:endParaRPr sz="1200" u="sng">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Let’s think about our own activities—what are we working on?</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What are we proud of?</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What would we like to do next?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t>
            </a:r>
            <a:r>
              <a:rPr lang="en" sz="1200" u="sng">
                <a:solidFill>
                  <a:schemeClr val="dk1"/>
                </a:solidFill>
                <a:latin typeface="Calibri"/>
                <a:ea typeface="Calibri"/>
                <a:cs typeface="Calibri"/>
                <a:sym typeface="Calibri"/>
              </a:rPr>
              <a:t>*Note that for the last question anything particularly interesting or important may be something you want to circle back to later in the Section or in later Sections, or keep on the radar for a future project.  </a:t>
            </a:r>
            <a:endParaRPr sz="1200" u="sng">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5e62a70410_0_4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5e62a70410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Thank you for sharing your ideas and experiences; now let’s look at how other PFACs have been able to make a difference.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5e62a70410_0_5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5e62a70410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At Brigham and Women’s hospital, the PFAC has contributed to a number of initiatives, two of which are featured here.  First, they partnered in the creation of a guide for patients and families being admitted to the hospital.  Anyone who has been admitted knows it can be overwhelming and scary.  This guide helps explain the steps and let’s folks know what options are available to them if they have needs or concerns while they’re in the hospital.</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Second, the PFAC was very involved in the redesign of the emergency department, making sure the space is as accessible and welcoming as possible, and is responsive to all of the needs of patients and families.  Emergency departments can be so scary and no one knows better than patients and families who have spent time in them, how they can be enhanced to be less unsettling.</a:t>
            </a:r>
            <a:endParaRPr sz="1200">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5e62a70410_0_6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5e62a70410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At Johns Hopkins, a PFAC member reviewed and provided feedback on a survey used to evaluate the experience of Johns Hopkins research participants.  PFAC members can be involved in any aspect of the hospital or health system’s work, including research and quality improvement.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For more examples, please consult the “Additional Resources” on the toolkit website, as well as the IPFCC website which collects PFAC “exemplars”.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5e62a70410_0_7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5e62a70410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You might remember from the last session our discussion of Type A or personal and Type B or system level engagement.  This would be a good time to narrow in on WHY PFACs are such critical partners.  You have all come to this “room” because you have lived experiences with the medical system—what we call Type A engagement.  And now you can use that lived experience to inform efforts to improve care and safety for everyone served at the hospital—what we call Type B engagement.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e62a70410_0_34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5e62a70410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As we work through this toolkit, we’ll be learning about the ways PFACs can support efforts to keep patients and families safe during the diagnostic process.  For PFACs to be most successful in this type of work there are a few specific qualities that are necessary.  The PFAC needs to have a strong connection and a solid relationship with the hospital leadership.  The PFAC should have a strong partnership with the community of patients and families served by the hospital—including ways to collect feedback and be responsive to community needs. Lastly, the PFAC should be advocating for the involvement of patient and family partners in all activities.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Let’s pause for a minute and talk about where our PFAC has strengths and where we might need to build some capacity—or develop relationships.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t>
            </a:r>
            <a:r>
              <a:rPr lang="en" sz="1200" u="sng">
                <a:solidFill>
                  <a:schemeClr val="dk1"/>
                </a:solidFill>
                <a:latin typeface="Calibri"/>
                <a:ea typeface="Calibri"/>
                <a:cs typeface="Calibri"/>
                <a:sym typeface="Calibri"/>
              </a:rPr>
              <a:t>Using the questions below, invite the group to a discussion for 3-4 minutes on each one before moving on.  Capture what is shared (in high level summaries) on an editable slide, or a chalkboard/whiteboard/flipchart.  *Note that anything particularly interesting or important may be something you want to circle back to later in the Section or in later Sections, or keep on the radar for a future project.  When the conversation feels like it is winding down, indicate you’re moving to the next slide and thank you them for contributing (i.e., “thank you for sharing those ideas!”).</a:t>
            </a:r>
            <a:endParaRPr sz="1200" u="sng">
              <a:solidFill>
                <a:schemeClr val="dk1"/>
              </a:solidFill>
              <a:latin typeface="Calibri"/>
              <a:ea typeface="Calibri"/>
              <a:cs typeface="Calibri"/>
              <a:sym typeface="Calibri"/>
            </a:endParaRPr>
          </a:p>
          <a:p>
            <a:pPr marL="6858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Is there anything we need to work on in terms of our relationships with hospital leadership?  What can we do?</a:t>
            </a:r>
            <a:endParaRPr sz="1200">
              <a:solidFill>
                <a:schemeClr val="dk1"/>
              </a:solidFill>
              <a:latin typeface="Calibri"/>
              <a:ea typeface="Calibri"/>
              <a:cs typeface="Calibri"/>
              <a:sym typeface="Calibri"/>
            </a:endParaRPr>
          </a:p>
          <a:p>
            <a:pPr marL="6858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What has our experience been with connecting to our broader community of patients served by this hospital?  What should we explore or consider?</a:t>
            </a:r>
            <a:endParaRPr sz="1200">
              <a:solidFill>
                <a:schemeClr val="dk1"/>
              </a:solidFill>
              <a:latin typeface="Calibri"/>
              <a:ea typeface="Calibri"/>
              <a:cs typeface="Calibri"/>
              <a:sym typeface="Calibri"/>
            </a:endParaRPr>
          </a:p>
          <a:p>
            <a:pPr marL="6858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What have we been doing in terms of advocating for the inclusion of patient and family advocates in all of the safety and quality work of this hospital?  What do we need to be doing?</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solidFill>
        <a:effectLst/>
      </p:bgPr>
    </p:bg>
    <p:spTree>
      <p:nvGrpSpPr>
        <p:cNvPr id="1" name="Shape 11"/>
        <p:cNvGrpSpPr/>
        <p:nvPr/>
      </p:nvGrpSpPr>
      <p:grpSpPr>
        <a:xfrm>
          <a:off x="0" y="0"/>
          <a:ext cx="0" cy="0"/>
          <a:chOff x="0" y="0"/>
          <a:chExt cx="0" cy="0"/>
        </a:xfrm>
      </p:grpSpPr>
      <p:sp>
        <p:nvSpPr>
          <p:cNvPr id="12" name="Google Shape;12;p2"/>
          <p:cNvSpPr/>
          <p:nvPr/>
        </p:nvSpPr>
        <p:spPr>
          <a:xfrm>
            <a:off x="0" y="6350632"/>
            <a:ext cx="9144000" cy="570300"/>
          </a:xfrm>
          <a:prstGeom prst="rect">
            <a:avLst/>
          </a:prstGeom>
          <a:solidFill>
            <a:srgbClr val="C08B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2"/>
          <p:cNvSpPr/>
          <p:nvPr/>
        </p:nvSpPr>
        <p:spPr>
          <a:xfrm>
            <a:off x="0" y="6181854"/>
            <a:ext cx="9144000" cy="168900"/>
          </a:xfrm>
          <a:prstGeom prst="rect">
            <a:avLst/>
          </a:prstGeom>
          <a:solidFill>
            <a:srgbClr val="1741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2"/>
          <p:cNvSpPr txBox="1">
            <a:spLocks noGrp="1"/>
          </p:cNvSpPr>
          <p:nvPr>
            <p:ph type="ctrTitle"/>
          </p:nvPr>
        </p:nvSpPr>
        <p:spPr>
          <a:xfrm>
            <a:off x="685800" y="509969"/>
            <a:ext cx="64986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C08B3F"/>
              </a:buClr>
              <a:buSzPts val="3000"/>
              <a:buFont typeface="Trebuchet MS"/>
              <a:buNone/>
              <a:defRPr sz="3000">
                <a:solidFill>
                  <a:srgbClr val="C08B3F"/>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6" name="Google Shape;16;p2"/>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7110880" y="289611"/>
            <a:ext cx="1411886" cy="685012"/>
          </a:xfrm>
          <a:prstGeom prst="rect">
            <a:avLst/>
          </a:prstGeom>
          <a:noFill/>
          <a:ln>
            <a:noFill/>
          </a:ln>
        </p:spPr>
      </p:pic>
      <p:pic>
        <p:nvPicPr>
          <p:cNvPr id="17" name="Google Shape;17;p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7184315" y="1233246"/>
            <a:ext cx="1268058" cy="317015"/>
          </a:xfrm>
          <a:prstGeom prst="rect">
            <a:avLst/>
          </a:prstGeom>
          <a:noFill/>
          <a:ln>
            <a:noFill/>
          </a:ln>
        </p:spPr>
      </p:pic>
      <p:sp>
        <p:nvSpPr>
          <p:cNvPr id="18" name="Google Shape;18;p2"/>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eferral &amp; Consultation">
  <p:cSld name="Referral &amp; Consultation">
    <p:bg>
      <p:bgPr>
        <a:solidFill>
          <a:srgbClr val="973272"/>
        </a:solidFill>
        <a:effectLst/>
      </p:bgPr>
    </p:bg>
    <p:spTree>
      <p:nvGrpSpPr>
        <p:cNvPr id="1" name="Shape 74"/>
        <p:cNvGrpSpPr/>
        <p:nvPr/>
      </p:nvGrpSpPr>
      <p:grpSpPr>
        <a:xfrm>
          <a:off x="0" y="0"/>
          <a:ext cx="0" cy="0"/>
          <a:chOff x="0" y="0"/>
          <a:chExt cx="0" cy="0"/>
        </a:xfrm>
      </p:grpSpPr>
      <p:pic>
        <p:nvPicPr>
          <p:cNvPr id="75" name="Google Shape;75;p11"/>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211873" y="3734649"/>
            <a:ext cx="7543801" cy="2598379"/>
          </a:xfrm>
          <a:prstGeom prst="rect">
            <a:avLst/>
          </a:prstGeom>
          <a:noFill/>
          <a:ln>
            <a:noFill/>
          </a:ln>
        </p:spPr>
      </p:pic>
      <p:sp>
        <p:nvSpPr>
          <p:cNvPr id="76" name="Google Shape;76;p11"/>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1"/>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8" name="Google Shape;78;p1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79" name="Google Shape;79;p11"/>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80" name="Google Shape;80;p11"/>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agnostic Testing">
  <p:cSld name="Diagnostic Testing">
    <p:bg>
      <p:bgPr>
        <a:solidFill>
          <a:srgbClr val="661F57"/>
        </a:solidFill>
        <a:effectLst/>
      </p:bgPr>
    </p:bg>
    <p:spTree>
      <p:nvGrpSpPr>
        <p:cNvPr id="1" name="Shape 81"/>
        <p:cNvGrpSpPr/>
        <p:nvPr/>
      </p:nvGrpSpPr>
      <p:grpSpPr>
        <a:xfrm>
          <a:off x="0" y="0"/>
          <a:ext cx="0" cy="0"/>
          <a:chOff x="0" y="0"/>
          <a:chExt cx="0" cy="0"/>
        </a:xfrm>
      </p:grpSpPr>
      <p:pic>
        <p:nvPicPr>
          <p:cNvPr id="82" name="Google Shape;82;p12"/>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211872" y="3737114"/>
            <a:ext cx="7543798" cy="2599652"/>
          </a:xfrm>
          <a:prstGeom prst="rect">
            <a:avLst/>
          </a:prstGeom>
          <a:noFill/>
          <a:ln>
            <a:noFill/>
          </a:ln>
        </p:spPr>
      </p:pic>
      <p:sp>
        <p:nvSpPr>
          <p:cNvPr id="83" name="Google Shape;83;p12"/>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2"/>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5" name="Google Shape;85;p1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86" name="Google Shape;86;p1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87" name="Google Shape;87;p12"/>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munication of the Diagnosis">
  <p:cSld name="Communication of the Diagnosis">
    <p:bg>
      <p:bgPr>
        <a:solidFill>
          <a:srgbClr val="3997AF"/>
        </a:solid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3"/>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123F67"/>
              </a:buClr>
              <a:buSzPts val="2400"/>
              <a:buFont typeface="Arial"/>
              <a:buChar char="•"/>
              <a:defRPr sz="2400">
                <a:solidFill>
                  <a:schemeClr val="lt1"/>
                </a:solidFill>
              </a:defRPr>
            </a:lvl1pPr>
            <a:lvl2pPr lvl="1" algn="l">
              <a:lnSpc>
                <a:spcPct val="90000"/>
              </a:lnSpc>
              <a:spcBef>
                <a:spcPts val="500"/>
              </a:spcBef>
              <a:spcAft>
                <a:spcPts val="0"/>
              </a:spcAft>
              <a:buClr>
                <a:srgbClr val="123F67"/>
              </a:buClr>
              <a:buSzPts val="2000"/>
              <a:buFont typeface="Noto Sans Symbols"/>
              <a:buChar char="▪"/>
              <a:defRPr sz="2000">
                <a:solidFill>
                  <a:schemeClr val="lt1"/>
                </a:solidFill>
              </a:defRPr>
            </a:lvl2pPr>
            <a:lvl3pPr lvl="2" algn="l">
              <a:lnSpc>
                <a:spcPct val="90000"/>
              </a:lnSpc>
              <a:spcBef>
                <a:spcPts val="500"/>
              </a:spcBef>
              <a:spcAft>
                <a:spcPts val="0"/>
              </a:spcAft>
              <a:buClr>
                <a:srgbClr val="123F67"/>
              </a:buClr>
              <a:buSzPts val="1800"/>
              <a:buFont typeface="Noto Sans Symbols"/>
              <a:buChar char="⮚"/>
              <a:defRPr sz="1800">
                <a:solidFill>
                  <a:schemeClr val="lt1"/>
                </a:solidFill>
              </a:defRPr>
            </a:lvl3pPr>
            <a:lvl4pPr lvl="3" algn="l">
              <a:lnSpc>
                <a:spcPct val="90000"/>
              </a:lnSpc>
              <a:spcBef>
                <a:spcPts val="500"/>
              </a:spcBef>
              <a:spcAft>
                <a:spcPts val="0"/>
              </a:spcAft>
              <a:buClr>
                <a:srgbClr val="123F67"/>
              </a:buClr>
              <a:buSzPts val="1600"/>
              <a:buFont typeface="Arial"/>
              <a:buChar char="•"/>
              <a:defRPr sz="1600">
                <a:solidFill>
                  <a:schemeClr val="lt1"/>
                </a:solidFill>
              </a:defRPr>
            </a:lvl4pPr>
            <a:lvl5pPr lvl="4" algn="l">
              <a:lnSpc>
                <a:spcPct val="90000"/>
              </a:lnSpc>
              <a:spcBef>
                <a:spcPts val="500"/>
              </a:spcBef>
              <a:spcAft>
                <a:spcPts val="0"/>
              </a:spcAft>
              <a:buClr>
                <a:srgbClr val="123F67"/>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1" name="Google Shape;91;p1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92" name="Google Shape;92;p13"/>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211872" y="3735499"/>
            <a:ext cx="7543798" cy="2599652"/>
          </a:xfrm>
          <a:prstGeom prst="rect">
            <a:avLst/>
          </a:prstGeom>
          <a:noFill/>
          <a:ln>
            <a:noFill/>
          </a:ln>
        </p:spPr>
      </p:pic>
      <p:pic>
        <p:nvPicPr>
          <p:cNvPr id="93" name="Google Shape;93;p13"/>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94" name="Google Shape;94;p13"/>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reatment">
  <p:cSld name="Treatment">
    <p:bg>
      <p:bgPr>
        <a:solidFill>
          <a:srgbClr val="3FA5BC"/>
        </a:solidFill>
        <a:effectLst/>
      </p:bgPr>
    </p:bg>
    <p:spTree>
      <p:nvGrpSpPr>
        <p:cNvPr id="1" name="Shape 95"/>
        <p:cNvGrpSpPr/>
        <p:nvPr/>
      </p:nvGrpSpPr>
      <p:grpSpPr>
        <a:xfrm>
          <a:off x="0" y="0"/>
          <a:ext cx="0" cy="0"/>
          <a:chOff x="0" y="0"/>
          <a:chExt cx="0" cy="0"/>
        </a:xfrm>
      </p:grpSpPr>
      <p:pic>
        <p:nvPicPr>
          <p:cNvPr id="96" name="Google Shape;96;p14"/>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211873" y="3742128"/>
            <a:ext cx="7543801" cy="2598379"/>
          </a:xfrm>
          <a:prstGeom prst="rect">
            <a:avLst/>
          </a:prstGeom>
          <a:noFill/>
          <a:ln>
            <a:noFill/>
          </a:ln>
        </p:spPr>
      </p:pic>
      <p:sp>
        <p:nvSpPr>
          <p:cNvPr id="97" name="Google Shape;97;p14"/>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4"/>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123F67"/>
              </a:buClr>
              <a:buSzPts val="2400"/>
              <a:buFont typeface="Arial"/>
              <a:buChar char="•"/>
              <a:defRPr sz="2400">
                <a:solidFill>
                  <a:schemeClr val="lt1"/>
                </a:solidFill>
              </a:defRPr>
            </a:lvl1pPr>
            <a:lvl2pPr lvl="1" algn="l">
              <a:lnSpc>
                <a:spcPct val="90000"/>
              </a:lnSpc>
              <a:spcBef>
                <a:spcPts val="500"/>
              </a:spcBef>
              <a:spcAft>
                <a:spcPts val="0"/>
              </a:spcAft>
              <a:buClr>
                <a:srgbClr val="123F67"/>
              </a:buClr>
              <a:buSzPts val="2000"/>
              <a:buFont typeface="Noto Sans Symbols"/>
              <a:buChar char="▪"/>
              <a:defRPr sz="2000">
                <a:solidFill>
                  <a:schemeClr val="lt1"/>
                </a:solidFill>
              </a:defRPr>
            </a:lvl2pPr>
            <a:lvl3pPr lvl="2" algn="l">
              <a:lnSpc>
                <a:spcPct val="90000"/>
              </a:lnSpc>
              <a:spcBef>
                <a:spcPts val="500"/>
              </a:spcBef>
              <a:spcAft>
                <a:spcPts val="0"/>
              </a:spcAft>
              <a:buClr>
                <a:srgbClr val="123F67"/>
              </a:buClr>
              <a:buSzPts val="1800"/>
              <a:buFont typeface="Noto Sans Symbols"/>
              <a:buChar char="⮚"/>
              <a:defRPr sz="1800">
                <a:solidFill>
                  <a:schemeClr val="lt1"/>
                </a:solidFill>
              </a:defRPr>
            </a:lvl3pPr>
            <a:lvl4pPr lvl="3" algn="l">
              <a:lnSpc>
                <a:spcPct val="90000"/>
              </a:lnSpc>
              <a:spcBef>
                <a:spcPts val="500"/>
              </a:spcBef>
              <a:spcAft>
                <a:spcPts val="0"/>
              </a:spcAft>
              <a:buClr>
                <a:srgbClr val="123F67"/>
              </a:buClr>
              <a:buSzPts val="1600"/>
              <a:buFont typeface="Arial"/>
              <a:buChar char="•"/>
              <a:defRPr sz="1600">
                <a:solidFill>
                  <a:schemeClr val="lt1"/>
                </a:solidFill>
              </a:defRPr>
            </a:lvl4pPr>
            <a:lvl5pPr lvl="4" algn="l">
              <a:lnSpc>
                <a:spcPct val="90000"/>
              </a:lnSpc>
              <a:spcBef>
                <a:spcPts val="500"/>
              </a:spcBef>
              <a:spcAft>
                <a:spcPts val="0"/>
              </a:spcAft>
              <a:buClr>
                <a:srgbClr val="123F67"/>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9" name="Google Shape;99;p1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00" name="Google Shape;100;p14"/>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101" name="Google Shape;101;p14"/>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utcomes">
  <p:cSld name="Outcomes">
    <p:bg>
      <p:bgPr>
        <a:solidFill>
          <a:srgbClr val="50C3DC"/>
        </a:solidFill>
        <a:effectLst/>
      </p:bgPr>
    </p:bg>
    <p:spTree>
      <p:nvGrpSpPr>
        <p:cNvPr id="1" name="Shape 102"/>
        <p:cNvGrpSpPr/>
        <p:nvPr/>
      </p:nvGrpSpPr>
      <p:grpSpPr>
        <a:xfrm>
          <a:off x="0" y="0"/>
          <a:ext cx="0" cy="0"/>
          <a:chOff x="0" y="0"/>
          <a:chExt cx="0" cy="0"/>
        </a:xfrm>
      </p:grpSpPr>
      <p:pic>
        <p:nvPicPr>
          <p:cNvPr id="103" name="Google Shape;103;p15"/>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211873" y="3742128"/>
            <a:ext cx="7543801" cy="2598379"/>
          </a:xfrm>
          <a:prstGeom prst="rect">
            <a:avLst/>
          </a:prstGeom>
          <a:noFill/>
          <a:ln>
            <a:noFill/>
          </a:ln>
        </p:spPr>
      </p:pic>
      <p:sp>
        <p:nvSpPr>
          <p:cNvPr id="104" name="Google Shape;104;p15"/>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74168"/>
              </a:buClr>
              <a:buSzPts val="3000"/>
              <a:buFont typeface="Trebuchet MS"/>
              <a:buNone/>
              <a:defRPr sz="3000">
                <a:solidFill>
                  <a:srgbClr val="174168"/>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15"/>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Font typeface="Arial"/>
              <a:buChar char="•"/>
              <a:defRPr sz="2400">
                <a:solidFill>
                  <a:srgbClr val="174168"/>
                </a:solidFill>
              </a:defRPr>
            </a:lvl1pPr>
            <a:lvl2pPr lvl="1" algn="l">
              <a:lnSpc>
                <a:spcPct val="90000"/>
              </a:lnSpc>
              <a:spcBef>
                <a:spcPts val="500"/>
              </a:spcBef>
              <a:spcAft>
                <a:spcPts val="0"/>
              </a:spcAft>
              <a:buClr>
                <a:schemeClr val="lt1"/>
              </a:buClr>
              <a:buSzPts val="2000"/>
              <a:buFont typeface="Noto Sans Symbols"/>
              <a:buChar char="▪"/>
              <a:defRPr sz="2000">
                <a:solidFill>
                  <a:srgbClr val="174168"/>
                </a:solidFill>
              </a:defRPr>
            </a:lvl2pPr>
            <a:lvl3pPr lvl="2" algn="l">
              <a:lnSpc>
                <a:spcPct val="90000"/>
              </a:lnSpc>
              <a:spcBef>
                <a:spcPts val="500"/>
              </a:spcBef>
              <a:spcAft>
                <a:spcPts val="0"/>
              </a:spcAft>
              <a:buClr>
                <a:schemeClr val="lt1"/>
              </a:buClr>
              <a:buSzPts val="1800"/>
              <a:buFont typeface="Noto Sans Symbols"/>
              <a:buChar char="⮚"/>
              <a:defRPr sz="1800">
                <a:solidFill>
                  <a:srgbClr val="174168"/>
                </a:solidFill>
              </a:defRPr>
            </a:lvl3pPr>
            <a:lvl4pPr lvl="3" algn="l">
              <a:lnSpc>
                <a:spcPct val="90000"/>
              </a:lnSpc>
              <a:spcBef>
                <a:spcPts val="500"/>
              </a:spcBef>
              <a:spcAft>
                <a:spcPts val="0"/>
              </a:spcAft>
              <a:buClr>
                <a:schemeClr val="lt1"/>
              </a:buClr>
              <a:buSzPts val="1600"/>
              <a:buFont typeface="Arial"/>
              <a:buChar char="•"/>
              <a:defRPr sz="1600">
                <a:solidFill>
                  <a:srgbClr val="174168"/>
                </a:solidFill>
              </a:defRPr>
            </a:lvl4pPr>
            <a:lvl5pPr lvl="4" algn="l">
              <a:lnSpc>
                <a:spcPct val="90000"/>
              </a:lnSpc>
              <a:spcBef>
                <a:spcPts val="500"/>
              </a:spcBef>
              <a:spcAft>
                <a:spcPts val="0"/>
              </a:spcAft>
              <a:buClr>
                <a:schemeClr val="lt1"/>
              </a:buClr>
              <a:buSzPts val="1600"/>
              <a:buFont typeface="Arial"/>
              <a:buChar char="•"/>
              <a:defRPr sz="1600">
                <a:solidFill>
                  <a:srgbClr val="174168"/>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6" name="Google Shape;106;p1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07" name="Google Shape;107;p15"/>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108" name="Google Shape;108;p15"/>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nterior Slide - WHITE">
  <p:cSld name="Interior Slide - WHITE">
    <p:bg>
      <p:bgPr>
        <a:solidFill>
          <a:schemeClr val="lt1"/>
        </a:solidFill>
        <a:effectLst/>
      </p:bgPr>
    </p:bg>
    <p:spTree>
      <p:nvGrpSpPr>
        <p:cNvPr id="1" name="Shape 109"/>
        <p:cNvGrpSpPr/>
        <p:nvPr/>
      </p:nvGrpSpPr>
      <p:grpSpPr>
        <a:xfrm>
          <a:off x="0" y="0"/>
          <a:ext cx="0" cy="0"/>
          <a:chOff x="0" y="0"/>
          <a:chExt cx="0" cy="0"/>
        </a:xfrm>
      </p:grpSpPr>
      <p:sp>
        <p:nvSpPr>
          <p:cNvPr id="110" name="Google Shape;110;p16"/>
          <p:cNvSpPr txBox="1">
            <a:spLocks noGrp="1"/>
          </p:cNvSpPr>
          <p:nvPr>
            <p:ph type="ctrTitle"/>
          </p:nvPr>
        </p:nvSpPr>
        <p:spPr>
          <a:xfrm>
            <a:off x="685800" y="504256"/>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C08B3F"/>
              </a:buClr>
              <a:buSzPts val="3000"/>
              <a:buFont typeface="Trebuchet MS"/>
              <a:buNone/>
              <a:defRPr sz="3000">
                <a:solidFill>
                  <a:srgbClr val="C08B3F"/>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16"/>
          <p:cNvSpPr txBox="1">
            <a:spLocks noGrp="1"/>
          </p:cNvSpPr>
          <p:nvPr>
            <p:ph type="subTitle" idx="1"/>
          </p:nvPr>
        </p:nvSpPr>
        <p:spPr>
          <a:xfrm>
            <a:off x="685800" y="1194509"/>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rgbClr val="174168"/>
                </a:solidFill>
              </a:defRPr>
            </a:lvl1pPr>
            <a:lvl2pPr lvl="1" algn="l">
              <a:lnSpc>
                <a:spcPct val="90000"/>
              </a:lnSpc>
              <a:spcBef>
                <a:spcPts val="500"/>
              </a:spcBef>
              <a:spcAft>
                <a:spcPts val="0"/>
              </a:spcAft>
              <a:buClr>
                <a:srgbClr val="997A48"/>
              </a:buClr>
              <a:buSzPts val="2000"/>
              <a:buFont typeface="Noto Sans Symbols"/>
              <a:buChar char="▪"/>
              <a:defRPr sz="2000">
                <a:solidFill>
                  <a:srgbClr val="174168"/>
                </a:solidFill>
              </a:defRPr>
            </a:lvl2pPr>
            <a:lvl3pPr lvl="2" algn="l">
              <a:lnSpc>
                <a:spcPct val="90000"/>
              </a:lnSpc>
              <a:spcBef>
                <a:spcPts val="500"/>
              </a:spcBef>
              <a:spcAft>
                <a:spcPts val="0"/>
              </a:spcAft>
              <a:buClr>
                <a:srgbClr val="997A48"/>
              </a:buClr>
              <a:buSzPts val="1800"/>
              <a:buFont typeface="Noto Sans Symbols"/>
              <a:buChar char="⮚"/>
              <a:defRPr sz="1800">
                <a:solidFill>
                  <a:srgbClr val="174168"/>
                </a:solidFill>
              </a:defRPr>
            </a:lvl3pPr>
            <a:lvl4pPr lvl="3" algn="l">
              <a:lnSpc>
                <a:spcPct val="90000"/>
              </a:lnSpc>
              <a:spcBef>
                <a:spcPts val="500"/>
              </a:spcBef>
              <a:spcAft>
                <a:spcPts val="0"/>
              </a:spcAft>
              <a:buClr>
                <a:srgbClr val="997A48"/>
              </a:buClr>
              <a:buSzPts val="1600"/>
              <a:buFont typeface="Arial"/>
              <a:buChar char="•"/>
              <a:defRPr sz="1600">
                <a:solidFill>
                  <a:srgbClr val="174168"/>
                </a:solidFill>
              </a:defRPr>
            </a:lvl4pPr>
            <a:lvl5pPr lvl="4" algn="l">
              <a:lnSpc>
                <a:spcPct val="90000"/>
              </a:lnSpc>
              <a:spcBef>
                <a:spcPts val="500"/>
              </a:spcBef>
              <a:spcAft>
                <a:spcPts val="0"/>
              </a:spcAft>
              <a:buClr>
                <a:srgbClr val="997A48"/>
              </a:buClr>
              <a:buSzPts val="1600"/>
              <a:buFont typeface="Arial"/>
              <a:buChar char="•"/>
              <a:defRPr sz="1600">
                <a:solidFill>
                  <a:srgbClr val="174168"/>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2" name="Google Shape;112;p16"/>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113" name="Google Shape;113;p16"/>
          <p:cNvSpPr/>
          <p:nvPr/>
        </p:nvSpPr>
        <p:spPr>
          <a:xfrm>
            <a:off x="0" y="6175800"/>
            <a:ext cx="9144000" cy="682200"/>
          </a:xfrm>
          <a:prstGeom prst="rect">
            <a:avLst/>
          </a:prstGeom>
          <a:solidFill>
            <a:srgbClr val="003A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14" name="Google Shape;114;p16"/>
          <p:cNvPicPr preferRelativeResize="0"/>
          <p:nvPr/>
        </p:nvPicPr>
        <p:blipFill>
          <a:blip r:embed="rId2" cstate="print">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
        <p:nvSpPr>
          <p:cNvPr id="115" name="Google Shape;115;p16"/>
          <p:cNvSpPr txBox="1"/>
          <p:nvPr/>
        </p:nvSpPr>
        <p:spPr>
          <a:xfrm>
            <a:off x="605300" y="6255300"/>
            <a:ext cx="6305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C08B3F"/>
                </a:solidFill>
                <a:latin typeface="Calibri"/>
                <a:ea typeface="Calibri"/>
                <a:cs typeface="Calibri"/>
                <a:sym typeface="Calibri"/>
              </a:rPr>
              <a:t>This project was funded by the Gordon and Betty Moore Foundation as part of </a:t>
            </a:r>
            <a:endParaRPr sz="1100" b="1" i="0" u="none" strike="noStrike" cap="none">
              <a:solidFill>
                <a:srgbClr val="C08B3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C08B3F"/>
                </a:solidFill>
                <a:latin typeface="Calibri"/>
                <a:ea typeface="Calibri"/>
                <a:cs typeface="Calibri"/>
                <a:sym typeface="Calibri"/>
              </a:rPr>
              <a:t>The Leapfrog Group’s Recognizing Excellence in Diagnosis Initiative.</a:t>
            </a:r>
            <a:endParaRPr sz="1100" b="1" i="0" u="none" strike="noStrike" cap="none">
              <a:solidFill>
                <a:srgbClr val="C08B3F"/>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Separator">
  <p:cSld name="CUSTOM">
    <p:bg>
      <p:bgPr>
        <a:solidFill>
          <a:schemeClr val="lt1"/>
        </a:solidFill>
        <a:effectLst/>
      </p:bgPr>
    </p:bg>
    <p:spTree>
      <p:nvGrpSpPr>
        <p:cNvPr id="1" name="Shape 116"/>
        <p:cNvGrpSpPr/>
        <p:nvPr/>
      </p:nvGrpSpPr>
      <p:grpSpPr>
        <a:xfrm>
          <a:off x="0" y="0"/>
          <a:ext cx="0" cy="0"/>
          <a:chOff x="0" y="0"/>
          <a:chExt cx="0" cy="0"/>
        </a:xfrm>
      </p:grpSpPr>
      <p:sp>
        <p:nvSpPr>
          <p:cNvPr id="117" name="Google Shape;117;p17"/>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lvl1pPr lvl="0">
              <a:buClr>
                <a:srgbClr val="000000"/>
              </a:buClr>
              <a:buFont typeface="Arial"/>
              <a:buNone/>
              <a:defRPr/>
            </a:lvl1pPr>
            <a:lvl2pPr lvl="1">
              <a:buClr>
                <a:srgbClr val="000000"/>
              </a:buClr>
              <a:buFont typeface="Arial"/>
              <a:buNone/>
              <a:defRPr/>
            </a:lvl2pPr>
            <a:lvl3pPr lvl="2">
              <a:buClr>
                <a:srgbClr val="000000"/>
              </a:buClr>
              <a:buFont typeface="Arial"/>
              <a:buNone/>
              <a:defRPr/>
            </a:lvl3pPr>
            <a:lvl4pPr lvl="3">
              <a:buClr>
                <a:srgbClr val="000000"/>
              </a:buClr>
              <a:buFont typeface="Arial"/>
              <a:buNone/>
              <a:defRPr/>
            </a:lvl4pPr>
            <a:lvl5pPr lvl="4">
              <a:buClr>
                <a:srgbClr val="000000"/>
              </a:buClr>
              <a:buFont typeface="Arial"/>
              <a:buNone/>
              <a:defRPr/>
            </a:lvl5pPr>
            <a:lvl6pPr lvl="5">
              <a:buClr>
                <a:srgbClr val="000000"/>
              </a:buClr>
              <a:buFont typeface="Arial"/>
              <a:buNone/>
              <a:defRPr/>
            </a:lvl6pPr>
            <a:lvl7pPr lvl="6">
              <a:buClr>
                <a:srgbClr val="000000"/>
              </a:buClr>
              <a:buFont typeface="Arial"/>
              <a:buNone/>
              <a:defRPr/>
            </a:lvl7pPr>
            <a:lvl8pPr lvl="7">
              <a:buClr>
                <a:srgbClr val="000000"/>
              </a:buClr>
              <a:buFont typeface="Arial"/>
              <a:buNone/>
              <a:defRPr/>
            </a:lvl8pPr>
            <a:lvl9pPr lvl="8">
              <a:buClr>
                <a:srgbClr val="000000"/>
              </a:buClr>
              <a:buFont typeface="Arial"/>
              <a:buNone/>
              <a:defRPr/>
            </a:lvl9pPr>
          </a:lstStyle>
          <a:p>
            <a:pPr marL="0" lvl="0" indent="0" algn="r" rtl="0">
              <a:spcBef>
                <a:spcPts val="0"/>
              </a:spcBef>
              <a:spcAft>
                <a:spcPts val="0"/>
              </a:spcAft>
              <a:buNone/>
            </a:pPr>
            <a:fld id="{00000000-1234-1234-1234-123412341234}" type="slidenum">
              <a:rPr lang="en"/>
              <a:t>‹#›</a:t>
            </a:fld>
            <a:endParaRPr/>
          </a:p>
        </p:txBody>
      </p:sp>
      <p:sp>
        <p:nvSpPr>
          <p:cNvPr id="118" name="Google Shape;118;p17"/>
          <p:cNvSpPr>
            <a:spLocks noGrp="1"/>
          </p:cNvSpPr>
          <p:nvPr>
            <p:ph type="pic" idx="2"/>
          </p:nvPr>
        </p:nvSpPr>
        <p:spPr>
          <a:xfrm>
            <a:off x="0" y="0"/>
            <a:ext cx="4260300" cy="6175800"/>
          </a:xfrm>
          <a:prstGeom prst="rect">
            <a:avLst/>
          </a:prstGeom>
          <a:noFill/>
          <a:ln>
            <a:noFill/>
          </a:ln>
        </p:spPr>
      </p:sp>
      <p:sp>
        <p:nvSpPr>
          <p:cNvPr id="119" name="Google Shape;119;p17"/>
          <p:cNvSpPr txBox="1"/>
          <p:nvPr/>
        </p:nvSpPr>
        <p:spPr>
          <a:xfrm>
            <a:off x="5026600" y="2199400"/>
            <a:ext cx="4143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20" name="Google Shape;120;p17"/>
          <p:cNvSpPr/>
          <p:nvPr/>
        </p:nvSpPr>
        <p:spPr>
          <a:xfrm>
            <a:off x="0" y="6175800"/>
            <a:ext cx="9144000" cy="682200"/>
          </a:xfrm>
          <a:prstGeom prst="rect">
            <a:avLst/>
          </a:prstGeom>
          <a:solidFill>
            <a:srgbClr val="003A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21" name="Google Shape;121;p17"/>
          <p:cNvPicPr preferRelativeResize="0"/>
          <p:nvPr/>
        </p:nvPicPr>
        <p:blipFill>
          <a:blip r:embed="rId2" cstate="print">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
        <p:nvSpPr>
          <p:cNvPr id="122" name="Google Shape;122;p17"/>
          <p:cNvSpPr txBox="1"/>
          <p:nvPr/>
        </p:nvSpPr>
        <p:spPr>
          <a:xfrm>
            <a:off x="605300" y="6255300"/>
            <a:ext cx="6305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C08B3F"/>
                </a:solidFill>
                <a:latin typeface="Calibri"/>
                <a:ea typeface="Calibri"/>
                <a:cs typeface="Calibri"/>
                <a:sym typeface="Calibri"/>
              </a:rPr>
              <a:t>This project was funded by the Gordon and Betty Moore Foundation as part of </a:t>
            </a:r>
            <a:endParaRPr sz="1100" b="1" i="0" u="none" strike="noStrike" cap="none">
              <a:solidFill>
                <a:srgbClr val="C08B3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C08B3F"/>
                </a:solidFill>
                <a:latin typeface="Calibri"/>
                <a:ea typeface="Calibri"/>
                <a:cs typeface="Calibri"/>
                <a:sym typeface="Calibri"/>
              </a:rPr>
              <a:t>The Leapfrog Group’s Recognizing Excellence in Diagnosis Initiative.</a:t>
            </a:r>
            <a:endParaRPr sz="1100" b="1" i="0" u="none" strike="noStrike" cap="none">
              <a:solidFill>
                <a:srgbClr val="C08B3F"/>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Separator 1">
  <p:cSld name="CUSTOM_2">
    <p:bg>
      <p:bgPr>
        <a:solidFill>
          <a:srgbClr val="C08B3F"/>
        </a:solidFill>
        <a:effectLst/>
      </p:bgPr>
    </p:bg>
    <p:spTree>
      <p:nvGrpSpPr>
        <p:cNvPr id="1" name="Shape 123"/>
        <p:cNvGrpSpPr/>
        <p:nvPr/>
      </p:nvGrpSpPr>
      <p:grpSpPr>
        <a:xfrm>
          <a:off x="0" y="0"/>
          <a:ext cx="0" cy="0"/>
          <a:chOff x="0" y="0"/>
          <a:chExt cx="0" cy="0"/>
        </a:xfrm>
      </p:grpSpPr>
      <p:sp>
        <p:nvSpPr>
          <p:cNvPr id="124" name="Google Shape;124;p18"/>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5" name="Google Shape;125;p18"/>
          <p:cNvSpPr txBox="1"/>
          <p:nvPr/>
        </p:nvSpPr>
        <p:spPr>
          <a:xfrm>
            <a:off x="5026600" y="2199400"/>
            <a:ext cx="4143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26" name="Google Shape;126;p18"/>
          <p:cNvSpPr/>
          <p:nvPr/>
        </p:nvSpPr>
        <p:spPr>
          <a:xfrm>
            <a:off x="0" y="6175800"/>
            <a:ext cx="9144000" cy="682200"/>
          </a:xfrm>
          <a:prstGeom prst="rect">
            <a:avLst/>
          </a:prstGeom>
          <a:solidFill>
            <a:srgbClr val="003A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27" name="Google Shape;127;p18"/>
          <p:cNvPicPr preferRelativeResize="0"/>
          <p:nvPr/>
        </p:nvPicPr>
        <p:blipFill>
          <a:blip r:embed="rId2" cstate="print">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
        <p:nvSpPr>
          <p:cNvPr id="128" name="Google Shape;128;p18"/>
          <p:cNvSpPr txBox="1"/>
          <p:nvPr/>
        </p:nvSpPr>
        <p:spPr>
          <a:xfrm>
            <a:off x="605300" y="6255300"/>
            <a:ext cx="6305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C08B3F"/>
                </a:solidFill>
                <a:latin typeface="Calibri"/>
                <a:ea typeface="Calibri"/>
                <a:cs typeface="Calibri"/>
                <a:sym typeface="Calibri"/>
              </a:rPr>
              <a:t>This project was funded by the Gordon and Betty Moore Foundation as part of </a:t>
            </a:r>
            <a:endParaRPr sz="1100" b="1" i="0" u="none" strike="noStrike" cap="none">
              <a:solidFill>
                <a:srgbClr val="C08B3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C08B3F"/>
                </a:solidFill>
                <a:latin typeface="Calibri"/>
                <a:ea typeface="Calibri"/>
                <a:cs typeface="Calibri"/>
                <a:sym typeface="Calibri"/>
              </a:rPr>
              <a:t>The Leapfrog Group’s Recognizing Excellence in Diagnosis Initiative.</a:t>
            </a:r>
            <a:endParaRPr sz="1100" b="1" i="0" u="none" strike="noStrike" cap="none">
              <a:solidFill>
                <a:srgbClr val="C08B3F"/>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1">
  <p:cSld name="CUSTOM_1">
    <p:spTree>
      <p:nvGrpSpPr>
        <p:cNvPr id="1" name="Shape 129"/>
        <p:cNvGrpSpPr/>
        <p:nvPr/>
      </p:nvGrpSpPr>
      <p:grpSpPr>
        <a:xfrm>
          <a:off x="0" y="0"/>
          <a:ext cx="0" cy="0"/>
          <a:chOff x="0" y="0"/>
          <a:chExt cx="0" cy="0"/>
        </a:xfrm>
      </p:grpSpPr>
      <p:sp>
        <p:nvSpPr>
          <p:cNvPr id="130" name="Google Shape;130;p19"/>
          <p:cNvSpPr>
            <a:spLocks noGrp="1"/>
          </p:cNvSpPr>
          <p:nvPr>
            <p:ph type="pic" idx="2"/>
          </p:nvPr>
        </p:nvSpPr>
        <p:spPr>
          <a:xfrm>
            <a:off x="0" y="0"/>
            <a:ext cx="9144000" cy="6176100"/>
          </a:xfrm>
          <a:prstGeom prst="rect">
            <a:avLst/>
          </a:prstGeom>
          <a:noFill/>
          <a:ln>
            <a:noFill/>
          </a:ln>
          <a:effectLst>
            <a:outerShdw blurRad="57150" dist="19050" dir="5400000" algn="bl" rotWithShape="0">
              <a:srgbClr val="000000">
                <a:alpha val="63000"/>
              </a:srgbClr>
            </a:outerShdw>
          </a:effectLst>
        </p:spPr>
      </p:sp>
      <p:sp>
        <p:nvSpPr>
          <p:cNvPr id="131" name="Google Shape;131;p19"/>
          <p:cNvSpPr/>
          <p:nvPr/>
        </p:nvSpPr>
        <p:spPr>
          <a:xfrm>
            <a:off x="0" y="6175800"/>
            <a:ext cx="9144000" cy="682200"/>
          </a:xfrm>
          <a:prstGeom prst="rect">
            <a:avLst/>
          </a:prstGeom>
          <a:solidFill>
            <a:srgbClr val="003A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32" name="Google Shape;132;p19"/>
          <p:cNvPicPr preferRelativeResize="0"/>
          <p:nvPr/>
        </p:nvPicPr>
        <p:blipFill>
          <a:blip r:embed="rId2" cstate="print">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
        <p:nvSpPr>
          <p:cNvPr id="133" name="Google Shape;133;p19"/>
          <p:cNvSpPr txBox="1"/>
          <p:nvPr/>
        </p:nvSpPr>
        <p:spPr>
          <a:xfrm>
            <a:off x="605300" y="6255300"/>
            <a:ext cx="6305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C08B3F"/>
                </a:solidFill>
                <a:latin typeface="Calibri"/>
                <a:ea typeface="Calibri"/>
                <a:cs typeface="Calibri"/>
                <a:sym typeface="Calibri"/>
              </a:rPr>
              <a:t>This project was funded by the Gordon and Betty Moore Foundation as part of </a:t>
            </a:r>
            <a:endParaRPr sz="1100" b="1" i="0" u="none" strike="noStrike" cap="none">
              <a:solidFill>
                <a:srgbClr val="C08B3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C08B3F"/>
                </a:solidFill>
                <a:latin typeface="Calibri"/>
                <a:ea typeface="Calibri"/>
                <a:cs typeface="Calibri"/>
                <a:sym typeface="Calibri"/>
              </a:rPr>
              <a:t>The Leapfrog Group’s Recognizing Excellence in Diagnosis Initiative.</a:t>
            </a:r>
            <a:endParaRPr sz="1100" b="1" i="0" u="none" strike="noStrike" cap="none">
              <a:solidFill>
                <a:srgbClr val="C08B3F"/>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sp>
        <p:nvSpPr>
          <p:cNvPr id="135" name="Google Shape;135;p2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6" name="Google Shape;136;p2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7" name="Google Shape;137;p2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tient Experiences a Health Problem" type="title">
  <p:cSld name="TITLE">
    <p:bg>
      <p:bgPr>
        <a:solidFill>
          <a:srgbClr val="174168"/>
        </a:solid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507374"/>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685800" y="1197627"/>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3" name="Google Shape;23;p3"/>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211872" y="3735499"/>
            <a:ext cx="7543796" cy="2602076"/>
          </a:xfrm>
          <a:prstGeom prst="rect">
            <a:avLst/>
          </a:prstGeom>
          <a:noFill/>
          <a:ln>
            <a:noFill/>
          </a:ln>
        </p:spPr>
      </p:pic>
      <p:pic>
        <p:nvPicPr>
          <p:cNvPr id="24" name="Google Shape;24;p3"/>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946404" y="217984"/>
            <a:ext cx="7269600" cy="81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3A63"/>
              </a:buClr>
              <a:buSzPts val="4000"/>
              <a:buFont typeface="Trebuchet MS"/>
              <a:buNone/>
              <a:defRPr>
                <a:solidFill>
                  <a:srgbClr val="003A6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0" name="Google Shape;140;p21"/>
          <p:cNvSpPr txBox="1">
            <a:spLocks noGrp="1"/>
          </p:cNvSpPr>
          <p:nvPr>
            <p:ph type="body" idx="1"/>
          </p:nvPr>
        </p:nvSpPr>
        <p:spPr>
          <a:xfrm>
            <a:off x="946404" y="1209963"/>
            <a:ext cx="6830700" cy="4822500"/>
          </a:xfrm>
          <a:prstGeom prst="rect">
            <a:avLst/>
          </a:prstGeom>
          <a:noFill/>
          <a:ln>
            <a:noFill/>
          </a:ln>
        </p:spPr>
        <p:txBody>
          <a:bodyPr spcFirstLastPara="1" wrap="square" lIns="91425" tIns="45700" rIns="91425" bIns="45700" anchor="t" anchorCtr="0">
            <a:normAutofit/>
          </a:bodyPr>
          <a:lstStyle>
            <a:lvl1pPr marL="457200" lvl="0" indent="-365760" algn="l" rtl="0">
              <a:lnSpc>
                <a:spcPct val="95000"/>
              </a:lnSpc>
              <a:spcBef>
                <a:spcPts val="1400"/>
              </a:spcBef>
              <a:spcAft>
                <a:spcPts val="0"/>
              </a:spcAft>
              <a:buSzPts val="2160"/>
              <a:buChar char="•"/>
              <a:defRPr>
                <a:solidFill>
                  <a:srgbClr val="003A63"/>
                </a:solidFill>
              </a:defRPr>
            </a:lvl1pPr>
            <a:lvl2pPr marL="914400" lvl="1" indent="-330200" algn="l" rtl="0">
              <a:lnSpc>
                <a:spcPct val="90000"/>
              </a:lnSpc>
              <a:spcBef>
                <a:spcPts val="300"/>
              </a:spcBef>
              <a:spcAft>
                <a:spcPts val="0"/>
              </a:spcAft>
              <a:buSzPts val="1600"/>
              <a:buChar char="•"/>
              <a:defRPr>
                <a:solidFill>
                  <a:srgbClr val="003A63"/>
                </a:solidFill>
              </a:defRPr>
            </a:lvl2pPr>
            <a:lvl3pPr marL="1371600" lvl="2" indent="-317500" algn="l" rtl="0">
              <a:lnSpc>
                <a:spcPct val="90000"/>
              </a:lnSpc>
              <a:spcBef>
                <a:spcPts val="300"/>
              </a:spcBef>
              <a:spcAft>
                <a:spcPts val="0"/>
              </a:spcAft>
              <a:buSzPts val="1400"/>
              <a:buChar char="•"/>
              <a:defRPr>
                <a:solidFill>
                  <a:srgbClr val="003A63"/>
                </a:solidFill>
              </a:defRPr>
            </a:lvl3pPr>
            <a:lvl4pPr marL="1828800" lvl="3" indent="-317500" algn="l" rtl="0">
              <a:lnSpc>
                <a:spcPct val="90000"/>
              </a:lnSpc>
              <a:spcBef>
                <a:spcPts val="300"/>
              </a:spcBef>
              <a:spcAft>
                <a:spcPts val="0"/>
              </a:spcAft>
              <a:buSzPts val="1400"/>
              <a:buChar char="•"/>
              <a:defRPr>
                <a:solidFill>
                  <a:srgbClr val="003A63"/>
                </a:solidFill>
              </a:defRPr>
            </a:lvl4pPr>
            <a:lvl5pPr marL="2286000" lvl="4" indent="-317500" algn="l" rtl="0">
              <a:lnSpc>
                <a:spcPct val="90000"/>
              </a:lnSpc>
              <a:spcBef>
                <a:spcPts val="300"/>
              </a:spcBef>
              <a:spcAft>
                <a:spcPts val="0"/>
              </a:spcAft>
              <a:buSzPts val="1400"/>
              <a:buChar char="•"/>
              <a:defRPr>
                <a:solidFill>
                  <a:srgbClr val="003A63"/>
                </a:solidFill>
              </a:defRPr>
            </a:lvl5pPr>
            <a:lvl6pPr marL="2743200" lvl="5" indent="-342900" algn="l" rtl="0">
              <a:lnSpc>
                <a:spcPct val="90000"/>
              </a:lnSpc>
              <a:spcBef>
                <a:spcPts val="300"/>
              </a:spcBef>
              <a:spcAft>
                <a:spcPts val="0"/>
              </a:spcAft>
              <a:buSzPts val="1800"/>
              <a:buChar char="•"/>
              <a:defRPr/>
            </a:lvl6pPr>
            <a:lvl7pPr marL="3200400" lvl="6" indent="-342900" algn="l" rtl="0">
              <a:lnSpc>
                <a:spcPct val="90000"/>
              </a:lnSpc>
              <a:spcBef>
                <a:spcPts val="300"/>
              </a:spcBef>
              <a:spcAft>
                <a:spcPts val="0"/>
              </a:spcAft>
              <a:buSzPts val="1800"/>
              <a:buChar char="•"/>
              <a:defRPr/>
            </a:lvl7pPr>
            <a:lvl8pPr marL="3657600" lvl="7" indent="-342900" algn="l" rtl="0">
              <a:lnSpc>
                <a:spcPct val="90000"/>
              </a:lnSpc>
              <a:spcBef>
                <a:spcPts val="300"/>
              </a:spcBef>
              <a:spcAft>
                <a:spcPts val="0"/>
              </a:spcAft>
              <a:buSzPts val="1800"/>
              <a:buChar char="•"/>
              <a:defRPr/>
            </a:lvl8pPr>
            <a:lvl9pPr marL="4114800" lvl="8" indent="-342900" algn="l" rtl="0">
              <a:lnSpc>
                <a:spcPct val="90000"/>
              </a:lnSpc>
              <a:spcBef>
                <a:spcPts val="300"/>
              </a:spcBef>
              <a:spcAft>
                <a:spcPts val="300"/>
              </a:spcAft>
              <a:buSzPts val="1800"/>
              <a:buChar char="•"/>
              <a:defRPr/>
            </a:lvl9pPr>
          </a:lstStyle>
          <a:p>
            <a:endParaRPr/>
          </a:p>
        </p:txBody>
      </p:sp>
      <p:sp>
        <p:nvSpPr>
          <p:cNvPr id="141" name="Google Shape;141;p21"/>
          <p:cNvSpPr txBox="1">
            <a:spLocks noGrp="1"/>
          </p:cNvSpPr>
          <p:nvPr>
            <p:ph type="dt" idx="10"/>
          </p:nvPr>
        </p:nvSpPr>
        <p:spPr>
          <a:xfrm rot="-5400000">
            <a:off x="7831634" y="1044300"/>
            <a:ext cx="1904700" cy="2739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p21"/>
          <p:cNvSpPr txBox="1">
            <a:spLocks noGrp="1"/>
          </p:cNvSpPr>
          <p:nvPr>
            <p:ph type="ftr" idx="11"/>
          </p:nvPr>
        </p:nvSpPr>
        <p:spPr>
          <a:xfrm rot="-5400000">
            <a:off x="6993433" y="4092300"/>
            <a:ext cx="35811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3" name="Google Shape;143;p21"/>
          <p:cNvSpPr txBox="1">
            <a:spLocks noGrp="1"/>
          </p:cNvSpPr>
          <p:nvPr>
            <p:ph type="sldNum" idx="12"/>
          </p:nvPr>
        </p:nvSpPr>
        <p:spPr>
          <a:xfrm>
            <a:off x="8441055" y="6172201"/>
            <a:ext cx="685800" cy="593700"/>
          </a:xfrm>
          <a:prstGeom prst="rect">
            <a:avLst/>
          </a:prstGeom>
          <a:noFill/>
          <a:ln>
            <a:noFill/>
          </a:ln>
        </p:spPr>
        <p:txBody>
          <a:bodyPr spcFirstLastPara="1" wrap="square" lIns="27425" tIns="45700" rIns="27425" bIns="45700" anchor="ctr" anchorCtr="0">
            <a:norm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pic>
        <p:nvPicPr>
          <p:cNvPr id="144" name="Google Shape;144;p21" descr="A picture containing table&#10;&#10;Description automatically generated"/>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1851891" y="6163302"/>
            <a:ext cx="4080163" cy="52102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tient Engages with Health Care System">
  <p:cSld name="Patient Engages with Health Care System">
    <p:bg>
      <p:bgPr>
        <a:solidFill>
          <a:srgbClr val="205D84"/>
        </a:solidFill>
        <a:effectLst/>
      </p:bgPr>
    </p:bg>
    <p:spTree>
      <p:nvGrpSpPr>
        <p:cNvPr id="1" name="Shape 25"/>
        <p:cNvGrpSpPr/>
        <p:nvPr/>
      </p:nvGrpSpPr>
      <p:grpSpPr>
        <a:xfrm>
          <a:off x="0" y="0"/>
          <a:ext cx="0" cy="0"/>
          <a:chOff x="0" y="0"/>
          <a:chExt cx="0" cy="0"/>
        </a:xfrm>
      </p:grpSpPr>
      <p:pic>
        <p:nvPicPr>
          <p:cNvPr id="26" name="Google Shape;26;p4"/>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211872" y="3735499"/>
            <a:ext cx="7543796" cy="2602076"/>
          </a:xfrm>
          <a:prstGeom prst="rect">
            <a:avLst/>
          </a:prstGeom>
          <a:noFill/>
          <a:ln>
            <a:noFill/>
          </a:ln>
        </p:spPr>
      </p:pic>
      <p:sp>
        <p:nvSpPr>
          <p:cNvPr id="27" name="Google Shape;27;p4"/>
          <p:cNvSpPr txBox="1">
            <a:spLocks noGrp="1"/>
          </p:cNvSpPr>
          <p:nvPr>
            <p:ph type="ctrTitle"/>
          </p:nvPr>
        </p:nvSpPr>
        <p:spPr>
          <a:xfrm>
            <a:off x="685800" y="507367"/>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subTitle" idx="1"/>
          </p:nvPr>
        </p:nvSpPr>
        <p:spPr>
          <a:xfrm>
            <a:off x="685800" y="1197620"/>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 name="Google Shape;29;p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30" name="Google Shape;30;p4"/>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31" name="Google Shape;31;p4"/>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formation Gathering">
  <p:cSld name="Information Gathering">
    <p:bg>
      <p:bgPr>
        <a:solidFill>
          <a:srgbClr val="E7AE30"/>
        </a:solidFill>
        <a:effectLst/>
      </p:bgPr>
    </p:bg>
    <p:spTree>
      <p:nvGrpSpPr>
        <p:cNvPr id="1" name="Shape 32"/>
        <p:cNvGrpSpPr/>
        <p:nvPr/>
      </p:nvGrpSpPr>
      <p:grpSpPr>
        <a:xfrm>
          <a:off x="0" y="0"/>
          <a:ext cx="0" cy="0"/>
          <a:chOff x="0" y="0"/>
          <a:chExt cx="0" cy="0"/>
        </a:xfrm>
      </p:grpSpPr>
      <p:pic>
        <p:nvPicPr>
          <p:cNvPr id="33" name="Google Shape;33;p5"/>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211873" y="3735499"/>
            <a:ext cx="7543798" cy="2603350"/>
          </a:xfrm>
          <a:prstGeom prst="rect">
            <a:avLst/>
          </a:prstGeom>
          <a:noFill/>
          <a:ln>
            <a:noFill/>
          </a:ln>
        </p:spPr>
      </p:pic>
      <p:sp>
        <p:nvSpPr>
          <p:cNvPr id="34" name="Google Shape;34;p5"/>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23F67"/>
              </a:buClr>
              <a:buSzPts val="3000"/>
              <a:buFont typeface="Trebuchet MS"/>
              <a:buNone/>
              <a:defRPr sz="3000">
                <a:solidFill>
                  <a:srgbClr val="123F67"/>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rgbClr val="123F67"/>
                </a:solidFill>
              </a:defRPr>
            </a:lvl1pPr>
            <a:lvl2pPr lvl="1" algn="l">
              <a:lnSpc>
                <a:spcPct val="90000"/>
              </a:lnSpc>
              <a:spcBef>
                <a:spcPts val="500"/>
              </a:spcBef>
              <a:spcAft>
                <a:spcPts val="0"/>
              </a:spcAft>
              <a:buClr>
                <a:srgbClr val="997A48"/>
              </a:buClr>
              <a:buSzPts val="2000"/>
              <a:buFont typeface="Noto Sans Symbols"/>
              <a:buChar char="▪"/>
              <a:defRPr sz="2000">
                <a:solidFill>
                  <a:srgbClr val="123F67"/>
                </a:solidFill>
              </a:defRPr>
            </a:lvl2pPr>
            <a:lvl3pPr lvl="2" algn="l">
              <a:lnSpc>
                <a:spcPct val="90000"/>
              </a:lnSpc>
              <a:spcBef>
                <a:spcPts val="500"/>
              </a:spcBef>
              <a:spcAft>
                <a:spcPts val="0"/>
              </a:spcAft>
              <a:buClr>
                <a:srgbClr val="997A48"/>
              </a:buClr>
              <a:buSzPts val="1800"/>
              <a:buFont typeface="Noto Sans Symbols"/>
              <a:buChar char="⮚"/>
              <a:defRPr sz="1800">
                <a:solidFill>
                  <a:srgbClr val="123F67"/>
                </a:solidFill>
              </a:defRPr>
            </a:lvl3pPr>
            <a:lvl4pPr lvl="3" algn="l">
              <a:lnSpc>
                <a:spcPct val="90000"/>
              </a:lnSpc>
              <a:spcBef>
                <a:spcPts val="500"/>
              </a:spcBef>
              <a:spcAft>
                <a:spcPts val="0"/>
              </a:spcAft>
              <a:buClr>
                <a:srgbClr val="997A48"/>
              </a:buClr>
              <a:buSzPts val="1600"/>
              <a:buFont typeface="Arial"/>
              <a:buChar char="•"/>
              <a:defRPr sz="1600">
                <a:solidFill>
                  <a:srgbClr val="123F67"/>
                </a:solidFill>
              </a:defRPr>
            </a:lvl4pPr>
            <a:lvl5pPr lvl="4" algn="l">
              <a:lnSpc>
                <a:spcPct val="90000"/>
              </a:lnSpc>
              <a:spcBef>
                <a:spcPts val="500"/>
              </a:spcBef>
              <a:spcAft>
                <a:spcPts val="0"/>
              </a:spcAft>
              <a:buClr>
                <a:srgbClr val="997A48"/>
              </a:buClr>
              <a:buSzPts val="1600"/>
              <a:buFont typeface="Arial"/>
              <a:buChar char="•"/>
              <a:defRPr sz="1600">
                <a:solidFill>
                  <a:srgbClr val="123F67"/>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 name="Google Shape;36;p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37" name="Google Shape;37;p5"/>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38" name="Google Shape;38;p5"/>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formation Integration &amp; Interpretation">
  <p:cSld name="Information Integration &amp; Interpretation">
    <p:bg>
      <p:bgPr>
        <a:solidFill>
          <a:srgbClr val="D49E31"/>
        </a:solidFill>
        <a:effectLst/>
      </p:bgPr>
    </p:bg>
    <p:spTree>
      <p:nvGrpSpPr>
        <p:cNvPr id="1" name="Shape 39"/>
        <p:cNvGrpSpPr/>
        <p:nvPr/>
      </p:nvGrpSpPr>
      <p:grpSpPr>
        <a:xfrm>
          <a:off x="0" y="0"/>
          <a:ext cx="0" cy="0"/>
          <a:chOff x="0" y="0"/>
          <a:chExt cx="0" cy="0"/>
        </a:xfrm>
      </p:grpSpPr>
      <p:pic>
        <p:nvPicPr>
          <p:cNvPr id="40" name="Google Shape;40;p6"/>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211873" y="3734649"/>
            <a:ext cx="7543798" cy="2603350"/>
          </a:xfrm>
          <a:prstGeom prst="rect">
            <a:avLst/>
          </a:prstGeom>
          <a:noFill/>
          <a:ln>
            <a:noFill/>
          </a:ln>
        </p:spPr>
      </p:pic>
      <p:sp>
        <p:nvSpPr>
          <p:cNvPr id="41" name="Google Shape;41;p6"/>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23F67"/>
              </a:buClr>
              <a:buSzPts val="3000"/>
              <a:buFont typeface="Trebuchet MS"/>
              <a:buNone/>
              <a:defRPr sz="3000">
                <a:solidFill>
                  <a:srgbClr val="123F67"/>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rgbClr val="123F67"/>
                </a:solidFill>
              </a:defRPr>
            </a:lvl1pPr>
            <a:lvl2pPr lvl="1" algn="l">
              <a:lnSpc>
                <a:spcPct val="90000"/>
              </a:lnSpc>
              <a:spcBef>
                <a:spcPts val="500"/>
              </a:spcBef>
              <a:spcAft>
                <a:spcPts val="0"/>
              </a:spcAft>
              <a:buClr>
                <a:srgbClr val="997A48"/>
              </a:buClr>
              <a:buSzPts val="2000"/>
              <a:buFont typeface="Noto Sans Symbols"/>
              <a:buChar char="▪"/>
              <a:defRPr sz="2000">
                <a:solidFill>
                  <a:srgbClr val="123F67"/>
                </a:solidFill>
              </a:defRPr>
            </a:lvl2pPr>
            <a:lvl3pPr lvl="2" algn="l">
              <a:lnSpc>
                <a:spcPct val="90000"/>
              </a:lnSpc>
              <a:spcBef>
                <a:spcPts val="500"/>
              </a:spcBef>
              <a:spcAft>
                <a:spcPts val="0"/>
              </a:spcAft>
              <a:buClr>
                <a:srgbClr val="997A48"/>
              </a:buClr>
              <a:buSzPts val="1800"/>
              <a:buFont typeface="Noto Sans Symbols"/>
              <a:buChar char="⮚"/>
              <a:defRPr sz="1800">
                <a:solidFill>
                  <a:srgbClr val="123F67"/>
                </a:solidFill>
              </a:defRPr>
            </a:lvl3pPr>
            <a:lvl4pPr lvl="3" algn="l">
              <a:lnSpc>
                <a:spcPct val="90000"/>
              </a:lnSpc>
              <a:spcBef>
                <a:spcPts val="500"/>
              </a:spcBef>
              <a:spcAft>
                <a:spcPts val="0"/>
              </a:spcAft>
              <a:buClr>
                <a:srgbClr val="997A48"/>
              </a:buClr>
              <a:buSzPts val="1600"/>
              <a:buFont typeface="Arial"/>
              <a:buChar char="•"/>
              <a:defRPr sz="1600">
                <a:solidFill>
                  <a:srgbClr val="123F67"/>
                </a:solidFill>
              </a:defRPr>
            </a:lvl4pPr>
            <a:lvl5pPr lvl="4" algn="l">
              <a:lnSpc>
                <a:spcPct val="90000"/>
              </a:lnSpc>
              <a:spcBef>
                <a:spcPts val="500"/>
              </a:spcBef>
              <a:spcAft>
                <a:spcPts val="0"/>
              </a:spcAft>
              <a:buClr>
                <a:srgbClr val="997A48"/>
              </a:buClr>
              <a:buSzPts val="1600"/>
              <a:buFont typeface="Arial"/>
              <a:buChar char="•"/>
              <a:defRPr sz="1600">
                <a:solidFill>
                  <a:srgbClr val="123F67"/>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3" name="Google Shape;43;p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44" name="Google Shape;44;p6"/>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45" name="Google Shape;45;p6"/>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Working Diagnosis">
  <p:cSld name="Working Diagnosis">
    <p:bg>
      <p:bgPr>
        <a:solidFill>
          <a:srgbClr val="C08B3F"/>
        </a:solidFill>
        <a:effectLst/>
      </p:bgPr>
    </p:bg>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211872" y="3735499"/>
            <a:ext cx="7543796" cy="2602076"/>
          </a:xfrm>
          <a:prstGeom prst="rect">
            <a:avLst/>
          </a:prstGeom>
          <a:noFill/>
          <a:ln>
            <a:noFill/>
          </a:ln>
        </p:spPr>
      </p:pic>
      <p:sp>
        <p:nvSpPr>
          <p:cNvPr id="48" name="Google Shape;48;p7"/>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123F67"/>
              </a:buClr>
              <a:buSzPts val="2400"/>
              <a:buFont typeface="Arial"/>
              <a:buChar char="•"/>
              <a:defRPr sz="2400">
                <a:solidFill>
                  <a:schemeClr val="lt1"/>
                </a:solidFill>
              </a:defRPr>
            </a:lvl1pPr>
            <a:lvl2pPr lvl="1" algn="l">
              <a:lnSpc>
                <a:spcPct val="90000"/>
              </a:lnSpc>
              <a:spcBef>
                <a:spcPts val="500"/>
              </a:spcBef>
              <a:spcAft>
                <a:spcPts val="0"/>
              </a:spcAft>
              <a:buClr>
                <a:srgbClr val="123F67"/>
              </a:buClr>
              <a:buSzPts val="2000"/>
              <a:buFont typeface="Noto Sans Symbols"/>
              <a:buChar char="▪"/>
              <a:defRPr sz="2000">
                <a:solidFill>
                  <a:schemeClr val="lt1"/>
                </a:solidFill>
              </a:defRPr>
            </a:lvl2pPr>
            <a:lvl3pPr lvl="2" algn="l">
              <a:lnSpc>
                <a:spcPct val="90000"/>
              </a:lnSpc>
              <a:spcBef>
                <a:spcPts val="500"/>
              </a:spcBef>
              <a:spcAft>
                <a:spcPts val="0"/>
              </a:spcAft>
              <a:buClr>
                <a:srgbClr val="123F67"/>
              </a:buClr>
              <a:buSzPts val="1800"/>
              <a:buFont typeface="Noto Sans Symbols"/>
              <a:buChar char="⮚"/>
              <a:defRPr sz="1800">
                <a:solidFill>
                  <a:schemeClr val="lt1"/>
                </a:solidFill>
              </a:defRPr>
            </a:lvl3pPr>
            <a:lvl4pPr lvl="3" algn="l">
              <a:lnSpc>
                <a:spcPct val="90000"/>
              </a:lnSpc>
              <a:spcBef>
                <a:spcPts val="500"/>
              </a:spcBef>
              <a:spcAft>
                <a:spcPts val="0"/>
              </a:spcAft>
              <a:buClr>
                <a:srgbClr val="123F67"/>
              </a:buClr>
              <a:buSzPts val="1600"/>
              <a:buFont typeface="Arial"/>
              <a:buChar char="•"/>
              <a:defRPr sz="1600">
                <a:solidFill>
                  <a:schemeClr val="lt1"/>
                </a:solidFill>
              </a:defRPr>
            </a:lvl4pPr>
            <a:lvl5pPr lvl="4" algn="l">
              <a:lnSpc>
                <a:spcPct val="90000"/>
              </a:lnSpc>
              <a:spcBef>
                <a:spcPts val="500"/>
              </a:spcBef>
              <a:spcAft>
                <a:spcPts val="0"/>
              </a:spcAft>
              <a:buClr>
                <a:srgbClr val="123F67"/>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0" name="Google Shape;50;p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51" name="Google Shape;51;p7"/>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52" name="Google Shape;52;p7"/>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as Sufficient Information Been Collected?">
  <p:cSld name="Has Sufficient Information Been Collected?">
    <p:bg>
      <p:bgPr>
        <a:solidFill>
          <a:srgbClr val="174168"/>
        </a:solidFill>
        <a:effectLst/>
      </p:bgPr>
    </p:bg>
    <p:spTree>
      <p:nvGrpSpPr>
        <p:cNvPr id="1" name="Shape 53"/>
        <p:cNvGrpSpPr/>
        <p:nvPr/>
      </p:nvGrpSpPr>
      <p:grpSpPr>
        <a:xfrm>
          <a:off x="0" y="0"/>
          <a:ext cx="0" cy="0"/>
          <a:chOff x="0" y="0"/>
          <a:chExt cx="0" cy="0"/>
        </a:xfrm>
      </p:grpSpPr>
      <p:pic>
        <p:nvPicPr>
          <p:cNvPr id="54" name="Google Shape;54;p8"/>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234470" y="3720013"/>
            <a:ext cx="7577473" cy="2613690"/>
          </a:xfrm>
          <a:prstGeom prst="rect">
            <a:avLst/>
          </a:prstGeom>
          <a:noFill/>
          <a:ln>
            <a:noFill/>
          </a:ln>
        </p:spPr>
      </p:pic>
      <p:sp>
        <p:nvSpPr>
          <p:cNvPr id="55" name="Google Shape;55;p8"/>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8"/>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7" name="Google Shape;57;p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58" name="Google Shape;58;p8"/>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59" name="Google Shape;59;p8"/>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linical History &amp; Interview">
  <p:cSld name="Clinical History &amp; Interview">
    <p:bg>
      <p:bgPr>
        <a:solidFill>
          <a:srgbClr val="74235F"/>
        </a:solidFill>
        <a:effectLst/>
      </p:bgPr>
    </p:bg>
    <p:spTree>
      <p:nvGrpSpPr>
        <p:cNvPr id="1" name="Shape 60"/>
        <p:cNvGrpSpPr/>
        <p:nvPr/>
      </p:nvGrpSpPr>
      <p:grpSpPr>
        <a:xfrm>
          <a:off x="0" y="0"/>
          <a:ext cx="0" cy="0"/>
          <a:chOff x="0" y="0"/>
          <a:chExt cx="0" cy="0"/>
        </a:xfrm>
      </p:grpSpPr>
      <p:pic>
        <p:nvPicPr>
          <p:cNvPr id="61" name="Google Shape;61;p9"/>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211870" y="3726802"/>
            <a:ext cx="7543796" cy="2598378"/>
          </a:xfrm>
          <a:prstGeom prst="rect">
            <a:avLst/>
          </a:prstGeom>
          <a:noFill/>
          <a:ln>
            <a:noFill/>
          </a:ln>
        </p:spPr>
      </p:pic>
      <p:sp>
        <p:nvSpPr>
          <p:cNvPr id="62" name="Google Shape;62;p9"/>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9"/>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4" name="Google Shape;64;p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65" name="Google Shape;65;p9"/>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66" name="Google Shape;66;p9"/>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ysical Exam">
  <p:cSld name="Physical Exam">
    <p:bg>
      <p:bgPr>
        <a:solidFill>
          <a:srgbClr val="892E71"/>
        </a:solidFill>
        <a:effectLst/>
      </p:bgPr>
    </p:bg>
    <p:spTree>
      <p:nvGrpSpPr>
        <p:cNvPr id="1" name="Shape 67"/>
        <p:cNvGrpSpPr/>
        <p:nvPr/>
      </p:nvGrpSpPr>
      <p:grpSpPr>
        <a:xfrm>
          <a:off x="0" y="0"/>
          <a:ext cx="0" cy="0"/>
          <a:chOff x="0" y="0"/>
          <a:chExt cx="0" cy="0"/>
        </a:xfrm>
      </p:grpSpPr>
      <p:pic>
        <p:nvPicPr>
          <p:cNvPr id="68" name="Google Shape;68;p10"/>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211873" y="3729589"/>
            <a:ext cx="7543975" cy="2598439"/>
          </a:xfrm>
          <a:prstGeom prst="rect">
            <a:avLst/>
          </a:prstGeom>
          <a:noFill/>
          <a:ln>
            <a:noFill/>
          </a:ln>
        </p:spPr>
      </p:pic>
      <p:sp>
        <p:nvSpPr>
          <p:cNvPr id="69" name="Google Shape;69;p10"/>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0"/>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1" name="Google Shape;71;p1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72" name="Google Shape;72;p10"/>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73" name="Google Shape;73;p10"/>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p:nvPr/>
        </p:nvSpPr>
        <p:spPr>
          <a:xfrm>
            <a:off x="4156300" y="2320800"/>
            <a:ext cx="48900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rgbClr val="C08B3F"/>
                </a:solidFill>
                <a:latin typeface="Calibri"/>
                <a:ea typeface="Calibri"/>
                <a:cs typeface="Calibri"/>
                <a:sym typeface="Calibri"/>
              </a:rPr>
              <a:t>Section 2. Introduction to Patient &amp; Family Engagement</a:t>
            </a:r>
            <a:endParaRPr sz="3000" b="1">
              <a:solidFill>
                <a:srgbClr val="C08B3F"/>
              </a:solidFill>
              <a:latin typeface="Calibri"/>
              <a:ea typeface="Calibri"/>
              <a:cs typeface="Calibri"/>
              <a:sym typeface="Calibri"/>
            </a:endParaRPr>
          </a:p>
        </p:txBody>
      </p:sp>
      <p:sp>
        <p:nvSpPr>
          <p:cNvPr id="150" name="Google Shape;150;p22"/>
          <p:cNvSpPr txBox="1"/>
          <p:nvPr/>
        </p:nvSpPr>
        <p:spPr>
          <a:xfrm>
            <a:off x="4156300" y="3331246"/>
            <a:ext cx="4183200" cy="798900"/>
          </a:xfrm>
          <a:prstGeom prst="rect">
            <a:avLst/>
          </a:prstGeom>
          <a:noFill/>
          <a:ln>
            <a:noFill/>
          </a:ln>
        </p:spPr>
        <p:txBody>
          <a:bodyPr spcFirstLastPara="1" wrap="square" lIns="91425" tIns="91425" rIns="91425" bIns="91425" anchor="t" anchorCtr="0">
            <a:spAutoFit/>
          </a:bodyPr>
          <a:lstStyle/>
          <a:p>
            <a:pPr marL="0" lvl="0" indent="0" algn="l" rtl="0">
              <a:lnSpc>
                <a:spcPct val="95000"/>
              </a:lnSpc>
              <a:spcBef>
                <a:spcPts val="0"/>
              </a:spcBef>
              <a:spcAft>
                <a:spcPts val="0"/>
              </a:spcAft>
              <a:buNone/>
            </a:pPr>
            <a:r>
              <a:rPr lang="en" sz="2100">
                <a:solidFill>
                  <a:srgbClr val="003A63"/>
                </a:solidFill>
                <a:latin typeface="Calibri"/>
                <a:ea typeface="Calibri"/>
                <a:cs typeface="Calibri"/>
                <a:sym typeface="Calibri"/>
              </a:rPr>
              <a:t>Part Two: The Role of Patient and Family Advisory Councils</a:t>
            </a:r>
            <a:endParaRPr sz="2100">
              <a:solidFill>
                <a:srgbClr val="003A63"/>
              </a:solidFill>
              <a:latin typeface="Calibri"/>
              <a:ea typeface="Calibri"/>
              <a:cs typeface="Calibri"/>
              <a:sym typeface="Calibri"/>
            </a:endParaRPr>
          </a:p>
        </p:txBody>
      </p:sp>
      <p:pic>
        <p:nvPicPr>
          <p:cNvPr id="151" name="Google Shape;151;p22"/>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0" y="-1355"/>
            <a:ext cx="4007600" cy="618505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1"/>
          <p:cNvSpPr txBox="1"/>
          <p:nvPr/>
        </p:nvSpPr>
        <p:spPr>
          <a:xfrm>
            <a:off x="4827700" y="964385"/>
            <a:ext cx="4046700" cy="1047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 sz="3000" b="1">
                <a:solidFill>
                  <a:srgbClr val="C08B3F"/>
                </a:solidFill>
                <a:latin typeface="Calibri"/>
                <a:ea typeface="Calibri"/>
                <a:cs typeface="Calibri"/>
                <a:sym typeface="Calibri"/>
              </a:rPr>
              <a:t>Let’s review what we’ve discussed</a:t>
            </a:r>
            <a:endParaRPr sz="3000" b="1">
              <a:solidFill>
                <a:srgbClr val="C08B3F"/>
              </a:solidFill>
              <a:latin typeface="Calibri"/>
              <a:ea typeface="Calibri"/>
              <a:cs typeface="Calibri"/>
              <a:sym typeface="Calibri"/>
            </a:endParaRPr>
          </a:p>
        </p:txBody>
      </p:sp>
      <p:sp>
        <p:nvSpPr>
          <p:cNvPr id="251" name="Google Shape;251;p31"/>
          <p:cNvSpPr txBox="1"/>
          <p:nvPr/>
        </p:nvSpPr>
        <p:spPr>
          <a:xfrm>
            <a:off x="4827700" y="2204149"/>
            <a:ext cx="4046700" cy="3016500"/>
          </a:xfrm>
          <a:prstGeom prst="rect">
            <a:avLst/>
          </a:prstGeom>
          <a:noFill/>
          <a:ln>
            <a:noFill/>
          </a:ln>
        </p:spPr>
        <p:txBody>
          <a:bodyPr spcFirstLastPara="1" wrap="square" lIns="91425" tIns="45700" rIns="91425" bIns="45700" anchor="t" anchorCtr="0">
            <a:noAutofit/>
          </a:bodyPr>
          <a:lstStyle/>
          <a:p>
            <a:pPr marL="457200" lvl="0" indent="-361950" algn="l" rtl="0">
              <a:lnSpc>
                <a:spcPct val="150000"/>
              </a:lnSpc>
              <a:spcBef>
                <a:spcPts val="0"/>
              </a:spcBef>
              <a:spcAft>
                <a:spcPts val="0"/>
              </a:spcAft>
              <a:buClr>
                <a:srgbClr val="174168"/>
              </a:buClr>
              <a:buSzPts val="2100"/>
              <a:buFont typeface="Calibri"/>
              <a:buChar char="➔"/>
            </a:pPr>
            <a:r>
              <a:rPr lang="en" sz="2100">
                <a:solidFill>
                  <a:srgbClr val="174168"/>
                </a:solidFill>
                <a:latin typeface="Calibri"/>
                <a:ea typeface="Calibri"/>
                <a:cs typeface="Calibri"/>
                <a:sym typeface="Calibri"/>
              </a:rPr>
              <a:t>The qualities of effective PFACs</a:t>
            </a:r>
            <a:endParaRPr>
              <a:solidFill>
                <a:schemeClr val="dk1"/>
              </a:solidFill>
            </a:endParaRPr>
          </a:p>
          <a:p>
            <a:pPr marL="457200" lvl="0" indent="-361950" algn="l" rtl="0">
              <a:lnSpc>
                <a:spcPct val="150000"/>
              </a:lnSpc>
              <a:spcBef>
                <a:spcPts val="0"/>
              </a:spcBef>
              <a:spcAft>
                <a:spcPts val="0"/>
              </a:spcAft>
              <a:buClr>
                <a:srgbClr val="174168"/>
              </a:buClr>
              <a:buSzPts val="2100"/>
              <a:buFont typeface="Calibri"/>
              <a:buChar char="➔"/>
            </a:pPr>
            <a:r>
              <a:rPr lang="en" sz="2100">
                <a:solidFill>
                  <a:srgbClr val="174168"/>
                </a:solidFill>
                <a:latin typeface="Calibri"/>
                <a:ea typeface="Calibri"/>
                <a:cs typeface="Calibri"/>
                <a:sym typeface="Calibri"/>
              </a:rPr>
              <a:t>Activities undertaken by other PFACs</a:t>
            </a:r>
            <a:endParaRPr>
              <a:solidFill>
                <a:schemeClr val="dk1"/>
              </a:solidFill>
            </a:endParaRPr>
          </a:p>
          <a:p>
            <a:pPr marL="457200" lvl="0" indent="-361950" algn="l" rtl="0">
              <a:lnSpc>
                <a:spcPct val="150000"/>
              </a:lnSpc>
              <a:spcBef>
                <a:spcPts val="0"/>
              </a:spcBef>
              <a:spcAft>
                <a:spcPts val="0"/>
              </a:spcAft>
              <a:buClr>
                <a:srgbClr val="174168"/>
              </a:buClr>
              <a:buSzPts val="2100"/>
              <a:buFont typeface="Calibri"/>
              <a:buChar char="➔"/>
            </a:pPr>
            <a:r>
              <a:rPr lang="en" sz="2100">
                <a:solidFill>
                  <a:srgbClr val="174168"/>
                </a:solidFill>
                <a:latin typeface="Calibri"/>
                <a:ea typeface="Calibri"/>
                <a:cs typeface="Calibri"/>
                <a:sym typeface="Calibri"/>
              </a:rPr>
              <a:t>Why PFACs are so important</a:t>
            </a:r>
            <a:endParaRPr sz="2100">
              <a:solidFill>
                <a:srgbClr val="174168"/>
              </a:solidFill>
              <a:latin typeface="Calibri"/>
              <a:ea typeface="Calibri"/>
              <a:cs typeface="Calibri"/>
              <a:sym typeface="Calibri"/>
            </a:endParaRPr>
          </a:p>
        </p:txBody>
      </p:sp>
      <p:pic>
        <p:nvPicPr>
          <p:cNvPr id="252" name="Google Shape;252;p31"/>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0"/>
            <a:ext cx="4260300" cy="61672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2"/>
          <p:cNvSpPr txBox="1"/>
          <p:nvPr/>
        </p:nvSpPr>
        <p:spPr>
          <a:xfrm>
            <a:off x="771375" y="2628600"/>
            <a:ext cx="78612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000">
                <a:solidFill>
                  <a:srgbClr val="003A63"/>
                </a:solidFill>
                <a:latin typeface="Calibri"/>
                <a:ea typeface="Calibri"/>
                <a:cs typeface="Calibri"/>
                <a:sym typeface="Calibri"/>
              </a:rPr>
              <a:t>Thank You!</a:t>
            </a:r>
            <a:endParaRPr sz="5000">
              <a:solidFill>
                <a:srgbClr val="003A63"/>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3" descr="A compass on a map&#10;&#10;Description automatically generated"/>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5425" y="0"/>
            <a:ext cx="9154850" cy="6183699"/>
          </a:xfrm>
          <a:prstGeom prst="rect">
            <a:avLst/>
          </a:prstGeom>
          <a:noFill/>
          <a:ln>
            <a:noFill/>
          </a:ln>
        </p:spPr>
      </p:pic>
      <p:sp>
        <p:nvSpPr>
          <p:cNvPr id="157" name="Google Shape;157;p23"/>
          <p:cNvSpPr txBox="1"/>
          <p:nvPr/>
        </p:nvSpPr>
        <p:spPr>
          <a:xfrm>
            <a:off x="800100" y="617922"/>
            <a:ext cx="7543800" cy="8697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b" anchorCtr="0">
            <a:normAutofit/>
          </a:bodyPr>
          <a:lstStyle/>
          <a:p>
            <a:pPr marL="0" lvl="0" indent="0" algn="ctr" rtl="0">
              <a:lnSpc>
                <a:spcPct val="90000"/>
              </a:lnSpc>
              <a:spcBef>
                <a:spcPts val="0"/>
              </a:spcBef>
              <a:spcAft>
                <a:spcPts val="0"/>
              </a:spcAft>
              <a:buNone/>
            </a:pPr>
            <a:r>
              <a:rPr lang="en" sz="4500">
                <a:solidFill>
                  <a:srgbClr val="D49E31"/>
                </a:solidFill>
                <a:latin typeface="Calibri"/>
                <a:ea typeface="Calibri"/>
                <a:cs typeface="Calibri"/>
                <a:sym typeface="Calibri"/>
              </a:rPr>
              <a:t>What guides successful PFACs?​</a:t>
            </a:r>
            <a:endParaRPr sz="4500">
              <a:solidFill>
                <a:srgbClr val="D49E3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p:nvPr/>
        </p:nvSpPr>
        <p:spPr>
          <a:xfrm>
            <a:off x="671151" y="1813025"/>
            <a:ext cx="8113200" cy="1489200"/>
          </a:xfrm>
          <a:prstGeom prst="rect">
            <a:avLst/>
          </a:prstGeom>
          <a:noFill/>
          <a:ln>
            <a:noFill/>
          </a:ln>
        </p:spPr>
        <p:txBody>
          <a:bodyPr spcFirstLastPara="1" wrap="square" lIns="0" tIns="0" rIns="0" bIns="0" anchor="t" anchorCtr="0">
            <a:spAutoFit/>
          </a:bodyPr>
          <a:lstStyle/>
          <a:p>
            <a:pPr marL="0" marR="0" lvl="0" indent="0" algn="l" rtl="0">
              <a:lnSpc>
                <a:spcPct val="109375"/>
              </a:lnSpc>
              <a:spcBef>
                <a:spcPts val="0"/>
              </a:spcBef>
              <a:spcAft>
                <a:spcPts val="0"/>
              </a:spcAft>
              <a:buNone/>
            </a:pPr>
            <a:r>
              <a:rPr lang="en" sz="1800">
                <a:solidFill>
                  <a:srgbClr val="003A63"/>
                </a:solidFill>
                <a:latin typeface="Calibri"/>
                <a:ea typeface="Calibri"/>
                <a:cs typeface="Calibri"/>
                <a:sym typeface="Calibri"/>
              </a:rPr>
              <a:t>The Institute for Patient and Family-Centered Care (IPFCC) plays a vital role in supporting PFACs; </a:t>
            </a:r>
            <a:r>
              <a:rPr lang="en" sz="1800" b="1">
                <a:solidFill>
                  <a:srgbClr val="003A63"/>
                </a:solidFill>
                <a:latin typeface="Calibri"/>
                <a:ea typeface="Calibri"/>
                <a:cs typeface="Calibri"/>
                <a:sym typeface="Calibri"/>
              </a:rPr>
              <a:t>convening meetings, sharing resources </a:t>
            </a:r>
            <a:r>
              <a:rPr lang="en" sz="1800">
                <a:solidFill>
                  <a:srgbClr val="003A63"/>
                </a:solidFill>
                <a:latin typeface="Calibri"/>
                <a:ea typeface="Calibri"/>
                <a:cs typeface="Calibri"/>
                <a:sym typeface="Calibri"/>
              </a:rPr>
              <a:t>and </a:t>
            </a:r>
            <a:r>
              <a:rPr lang="en" sz="1800" b="1">
                <a:solidFill>
                  <a:srgbClr val="003A63"/>
                </a:solidFill>
                <a:latin typeface="Calibri"/>
                <a:ea typeface="Calibri"/>
                <a:cs typeface="Calibri"/>
                <a:sym typeface="Calibri"/>
              </a:rPr>
              <a:t>discussing best practices. </a:t>
            </a:r>
            <a:endParaRPr sz="1800">
              <a:solidFill>
                <a:srgbClr val="003A63"/>
              </a:solidFill>
              <a:latin typeface="Calibri"/>
              <a:ea typeface="Calibri"/>
              <a:cs typeface="Calibri"/>
              <a:sym typeface="Calibri"/>
            </a:endParaRPr>
          </a:p>
          <a:p>
            <a:pPr marL="0" marR="0" lvl="0" indent="0" algn="l" rtl="0">
              <a:lnSpc>
                <a:spcPct val="109375"/>
              </a:lnSpc>
              <a:spcBef>
                <a:spcPts val="0"/>
              </a:spcBef>
              <a:spcAft>
                <a:spcPts val="0"/>
              </a:spcAft>
              <a:buNone/>
            </a:pPr>
            <a:endParaRPr sz="1800" b="1">
              <a:solidFill>
                <a:srgbClr val="003A63"/>
              </a:solidFill>
              <a:latin typeface="Calibri"/>
              <a:ea typeface="Calibri"/>
              <a:cs typeface="Calibri"/>
              <a:sym typeface="Calibri"/>
            </a:endParaRPr>
          </a:p>
          <a:p>
            <a:pPr marL="0" marR="0" lvl="0" indent="0" algn="l" rtl="0">
              <a:lnSpc>
                <a:spcPct val="109375"/>
              </a:lnSpc>
              <a:spcBef>
                <a:spcPts val="0"/>
              </a:spcBef>
              <a:spcAft>
                <a:spcPts val="0"/>
              </a:spcAft>
              <a:buNone/>
            </a:pPr>
            <a:r>
              <a:rPr lang="en" sz="1800">
                <a:solidFill>
                  <a:srgbClr val="003A63"/>
                </a:solidFill>
                <a:latin typeface="Calibri"/>
                <a:ea typeface="Calibri"/>
                <a:cs typeface="Calibri"/>
                <a:sym typeface="Calibri"/>
              </a:rPr>
              <a:t>IPFCC has developed a list of common characteristics for effective PFACs.</a:t>
            </a:r>
            <a:r>
              <a:rPr lang="en" sz="1800" b="1">
                <a:solidFill>
                  <a:srgbClr val="003A63"/>
                </a:solidFill>
                <a:latin typeface="Calibri"/>
                <a:ea typeface="Calibri"/>
                <a:cs typeface="Calibri"/>
                <a:sym typeface="Calibri"/>
              </a:rPr>
              <a:t> </a:t>
            </a:r>
            <a:endParaRPr sz="1800">
              <a:solidFill>
                <a:srgbClr val="003A63"/>
              </a:solidFill>
              <a:latin typeface="Calibri"/>
              <a:ea typeface="Calibri"/>
              <a:cs typeface="Calibri"/>
              <a:sym typeface="Calibri"/>
            </a:endParaRPr>
          </a:p>
        </p:txBody>
      </p:sp>
      <p:sp>
        <p:nvSpPr>
          <p:cNvPr id="163" name="Google Shape;163;p24"/>
          <p:cNvSpPr txBox="1"/>
          <p:nvPr/>
        </p:nvSpPr>
        <p:spPr>
          <a:xfrm>
            <a:off x="-25" y="522605"/>
            <a:ext cx="9135600" cy="923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3000" b="1">
                <a:solidFill>
                  <a:srgbClr val="C08B3F"/>
                </a:solidFill>
                <a:latin typeface="Calibri"/>
                <a:ea typeface="Calibri"/>
                <a:cs typeface="Calibri"/>
                <a:sym typeface="Calibri"/>
              </a:rPr>
              <a:t>Patient and Family Advisory Councils’ (PFACs) </a:t>
            </a:r>
            <a:endParaRPr sz="3000" b="1">
              <a:solidFill>
                <a:srgbClr val="C08B3F"/>
              </a:solidFill>
              <a:latin typeface="Calibri"/>
              <a:ea typeface="Calibri"/>
              <a:cs typeface="Calibri"/>
              <a:sym typeface="Calibri"/>
            </a:endParaRPr>
          </a:p>
          <a:p>
            <a:pPr marL="0" marR="0" lvl="0" indent="0" algn="ctr" rtl="0">
              <a:lnSpc>
                <a:spcPct val="100000"/>
              </a:lnSpc>
              <a:spcBef>
                <a:spcPts val="0"/>
              </a:spcBef>
              <a:spcAft>
                <a:spcPts val="0"/>
              </a:spcAft>
              <a:buNone/>
            </a:pPr>
            <a:r>
              <a:rPr lang="en" sz="3000" b="1">
                <a:solidFill>
                  <a:srgbClr val="C08B3F"/>
                </a:solidFill>
                <a:latin typeface="Calibri"/>
                <a:ea typeface="Calibri"/>
                <a:cs typeface="Calibri"/>
                <a:sym typeface="Calibri"/>
              </a:rPr>
              <a:t>Promising Practices</a:t>
            </a:r>
            <a:endParaRPr sz="3000">
              <a:solidFill>
                <a:srgbClr val="C08B3F"/>
              </a:solidFill>
              <a:latin typeface="Calibri"/>
              <a:ea typeface="Calibri"/>
              <a:cs typeface="Calibri"/>
              <a:sym typeface="Calibri"/>
            </a:endParaRPr>
          </a:p>
        </p:txBody>
      </p:sp>
      <p:sp>
        <p:nvSpPr>
          <p:cNvPr id="164" name="Google Shape;164;p24"/>
          <p:cNvSpPr/>
          <p:nvPr/>
        </p:nvSpPr>
        <p:spPr>
          <a:xfrm>
            <a:off x="726269" y="3645325"/>
            <a:ext cx="2310820" cy="513751"/>
          </a:xfrm>
          <a:custGeom>
            <a:avLst/>
            <a:gdLst/>
            <a:ahLst/>
            <a:cxnLst/>
            <a:rect l="l" t="t" r="r" b="b"/>
            <a:pathLst>
              <a:path w="1460234" h="324645" extrusionOk="0">
                <a:moveTo>
                  <a:pt x="0" y="0"/>
                </a:moveTo>
                <a:lnTo>
                  <a:pt x="1460234" y="0"/>
                </a:lnTo>
                <a:lnTo>
                  <a:pt x="1460234" y="324645"/>
                </a:lnTo>
                <a:lnTo>
                  <a:pt x="0" y="324645"/>
                </a:lnTo>
                <a:close/>
              </a:path>
            </a:pathLst>
          </a:custGeom>
          <a:solidFill>
            <a:srgbClr val="034F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24"/>
          <p:cNvSpPr/>
          <p:nvPr/>
        </p:nvSpPr>
        <p:spPr>
          <a:xfrm>
            <a:off x="3392356" y="3645325"/>
            <a:ext cx="2310820" cy="513751"/>
          </a:xfrm>
          <a:custGeom>
            <a:avLst/>
            <a:gdLst/>
            <a:ahLst/>
            <a:cxnLst/>
            <a:rect l="l" t="t" r="r" b="b"/>
            <a:pathLst>
              <a:path w="1460234" h="324645" extrusionOk="0">
                <a:moveTo>
                  <a:pt x="0" y="0"/>
                </a:moveTo>
                <a:lnTo>
                  <a:pt x="1460234" y="0"/>
                </a:lnTo>
                <a:lnTo>
                  <a:pt x="1460234" y="324645"/>
                </a:lnTo>
                <a:lnTo>
                  <a:pt x="0" y="324645"/>
                </a:lnTo>
                <a:close/>
              </a:path>
            </a:pathLst>
          </a:custGeom>
          <a:solidFill>
            <a:srgbClr val="034F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24"/>
          <p:cNvSpPr/>
          <p:nvPr/>
        </p:nvSpPr>
        <p:spPr>
          <a:xfrm>
            <a:off x="726269" y="4295642"/>
            <a:ext cx="2310820" cy="513751"/>
          </a:xfrm>
          <a:custGeom>
            <a:avLst/>
            <a:gdLst/>
            <a:ahLst/>
            <a:cxnLst/>
            <a:rect l="l" t="t" r="r" b="b"/>
            <a:pathLst>
              <a:path w="1460234" h="324645" extrusionOk="0">
                <a:moveTo>
                  <a:pt x="0" y="0"/>
                </a:moveTo>
                <a:lnTo>
                  <a:pt x="1460234" y="0"/>
                </a:lnTo>
                <a:lnTo>
                  <a:pt x="1460234" y="324645"/>
                </a:lnTo>
                <a:lnTo>
                  <a:pt x="0" y="324645"/>
                </a:lnTo>
                <a:close/>
              </a:path>
            </a:pathLst>
          </a:custGeom>
          <a:solidFill>
            <a:srgbClr val="034F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24"/>
          <p:cNvSpPr/>
          <p:nvPr/>
        </p:nvSpPr>
        <p:spPr>
          <a:xfrm>
            <a:off x="726269" y="4945959"/>
            <a:ext cx="2310820" cy="513751"/>
          </a:xfrm>
          <a:custGeom>
            <a:avLst/>
            <a:gdLst/>
            <a:ahLst/>
            <a:cxnLst/>
            <a:rect l="l" t="t" r="r" b="b"/>
            <a:pathLst>
              <a:path w="1460234" h="324645" extrusionOk="0">
                <a:moveTo>
                  <a:pt x="0" y="0"/>
                </a:moveTo>
                <a:lnTo>
                  <a:pt x="1460234" y="0"/>
                </a:lnTo>
                <a:lnTo>
                  <a:pt x="1460234" y="324645"/>
                </a:lnTo>
                <a:lnTo>
                  <a:pt x="0" y="324645"/>
                </a:lnTo>
                <a:close/>
              </a:path>
            </a:pathLst>
          </a:custGeom>
          <a:solidFill>
            <a:srgbClr val="034F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24"/>
          <p:cNvSpPr/>
          <p:nvPr/>
        </p:nvSpPr>
        <p:spPr>
          <a:xfrm>
            <a:off x="3392356" y="4295642"/>
            <a:ext cx="2310820" cy="513751"/>
          </a:xfrm>
          <a:custGeom>
            <a:avLst/>
            <a:gdLst/>
            <a:ahLst/>
            <a:cxnLst/>
            <a:rect l="l" t="t" r="r" b="b"/>
            <a:pathLst>
              <a:path w="1460234" h="324645" extrusionOk="0">
                <a:moveTo>
                  <a:pt x="0" y="0"/>
                </a:moveTo>
                <a:lnTo>
                  <a:pt x="1460234" y="0"/>
                </a:lnTo>
                <a:lnTo>
                  <a:pt x="1460234" y="324645"/>
                </a:lnTo>
                <a:lnTo>
                  <a:pt x="0" y="324645"/>
                </a:lnTo>
                <a:close/>
              </a:path>
            </a:pathLst>
          </a:custGeom>
          <a:solidFill>
            <a:srgbClr val="034F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24"/>
          <p:cNvSpPr/>
          <p:nvPr/>
        </p:nvSpPr>
        <p:spPr>
          <a:xfrm>
            <a:off x="3392356" y="4945959"/>
            <a:ext cx="2310820" cy="513751"/>
          </a:xfrm>
          <a:custGeom>
            <a:avLst/>
            <a:gdLst/>
            <a:ahLst/>
            <a:cxnLst/>
            <a:rect l="l" t="t" r="r" b="b"/>
            <a:pathLst>
              <a:path w="1460234" h="324645" extrusionOk="0">
                <a:moveTo>
                  <a:pt x="0" y="0"/>
                </a:moveTo>
                <a:lnTo>
                  <a:pt x="1460234" y="0"/>
                </a:lnTo>
                <a:lnTo>
                  <a:pt x="1460234" y="324645"/>
                </a:lnTo>
                <a:lnTo>
                  <a:pt x="0" y="324645"/>
                </a:lnTo>
                <a:close/>
              </a:path>
            </a:pathLst>
          </a:custGeom>
          <a:solidFill>
            <a:srgbClr val="034F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24"/>
          <p:cNvSpPr txBox="1"/>
          <p:nvPr/>
        </p:nvSpPr>
        <p:spPr>
          <a:xfrm>
            <a:off x="809851" y="4408254"/>
            <a:ext cx="2142600" cy="2154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400">
                <a:solidFill>
                  <a:srgbClr val="FFFFFF"/>
                </a:solidFill>
                <a:latin typeface="Calibri"/>
                <a:ea typeface="Calibri"/>
                <a:cs typeface="Calibri"/>
                <a:sym typeface="Calibri"/>
              </a:rPr>
              <a:t>Chair or co-chair is a PFA</a:t>
            </a:r>
            <a:endParaRPr>
              <a:latin typeface="Calibri"/>
              <a:ea typeface="Calibri"/>
              <a:cs typeface="Calibri"/>
              <a:sym typeface="Calibri"/>
            </a:endParaRPr>
          </a:p>
        </p:txBody>
      </p:sp>
      <p:sp>
        <p:nvSpPr>
          <p:cNvPr id="171" name="Google Shape;171;p24"/>
          <p:cNvSpPr txBox="1"/>
          <p:nvPr/>
        </p:nvSpPr>
        <p:spPr>
          <a:xfrm>
            <a:off x="809851" y="3714757"/>
            <a:ext cx="2062200" cy="384900"/>
          </a:xfrm>
          <a:prstGeom prst="rect">
            <a:avLst/>
          </a:prstGeom>
          <a:noFill/>
          <a:ln>
            <a:noFill/>
          </a:ln>
        </p:spPr>
        <p:txBody>
          <a:bodyPr spcFirstLastPara="1" wrap="square" lIns="0" tIns="0" rIns="0" bIns="0" anchor="t" anchorCtr="0">
            <a:spAutoFit/>
          </a:bodyPr>
          <a:lstStyle/>
          <a:p>
            <a:pPr marL="0" marR="0" lvl="0" indent="0" algn="ctr" rtl="0">
              <a:lnSpc>
                <a:spcPct val="127272"/>
              </a:lnSpc>
              <a:spcBef>
                <a:spcPts val="0"/>
              </a:spcBef>
              <a:spcAft>
                <a:spcPts val="0"/>
              </a:spcAft>
              <a:buNone/>
            </a:pPr>
            <a:r>
              <a:rPr lang="en" sz="1100">
                <a:solidFill>
                  <a:srgbClr val="FFFFFF"/>
                </a:solidFill>
                <a:latin typeface="Calibri"/>
                <a:ea typeface="Calibri"/>
                <a:cs typeface="Calibri"/>
                <a:sym typeface="Calibri"/>
              </a:rPr>
              <a:t>At least 50% of members are Patient and Family Advisors (PFAs)</a:t>
            </a:r>
            <a:endParaRPr>
              <a:latin typeface="Calibri"/>
              <a:ea typeface="Calibri"/>
              <a:cs typeface="Calibri"/>
              <a:sym typeface="Calibri"/>
            </a:endParaRPr>
          </a:p>
        </p:txBody>
      </p:sp>
      <p:sp>
        <p:nvSpPr>
          <p:cNvPr id="172" name="Google Shape;172;p24"/>
          <p:cNvSpPr txBox="1"/>
          <p:nvPr/>
        </p:nvSpPr>
        <p:spPr>
          <a:xfrm>
            <a:off x="774960" y="5058571"/>
            <a:ext cx="2212500" cy="2154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400">
                <a:solidFill>
                  <a:srgbClr val="FFFFFF"/>
                </a:solidFill>
                <a:latin typeface="Calibri"/>
                <a:ea typeface="Calibri"/>
                <a:cs typeface="Calibri"/>
                <a:sym typeface="Calibri"/>
              </a:rPr>
              <a:t>Have established guidelines</a:t>
            </a:r>
            <a:endParaRPr>
              <a:latin typeface="Calibri"/>
              <a:ea typeface="Calibri"/>
              <a:cs typeface="Calibri"/>
              <a:sym typeface="Calibri"/>
            </a:endParaRPr>
          </a:p>
        </p:txBody>
      </p:sp>
      <p:sp>
        <p:nvSpPr>
          <p:cNvPr id="173" name="Google Shape;173;p24"/>
          <p:cNvSpPr txBox="1"/>
          <p:nvPr/>
        </p:nvSpPr>
        <p:spPr>
          <a:xfrm>
            <a:off x="3556264" y="3665545"/>
            <a:ext cx="1981800" cy="4617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250">
                <a:solidFill>
                  <a:srgbClr val="FFFFFF"/>
                </a:solidFill>
                <a:latin typeface="Calibri"/>
                <a:ea typeface="Calibri"/>
                <a:cs typeface="Calibri"/>
                <a:sym typeface="Calibri"/>
              </a:rPr>
              <a:t>Meet regularly </a:t>
            </a:r>
            <a:endParaRPr>
              <a:latin typeface="Calibri"/>
              <a:ea typeface="Calibri"/>
              <a:cs typeface="Calibri"/>
              <a:sym typeface="Calibri"/>
            </a:endParaRPr>
          </a:p>
          <a:p>
            <a:pPr marL="0" marR="0" lvl="0" indent="0" algn="ctr" rtl="0">
              <a:lnSpc>
                <a:spcPct val="140000"/>
              </a:lnSpc>
              <a:spcBef>
                <a:spcPts val="0"/>
              </a:spcBef>
              <a:spcAft>
                <a:spcPts val="0"/>
              </a:spcAft>
              <a:buNone/>
            </a:pPr>
            <a:r>
              <a:rPr lang="en" sz="1250">
                <a:solidFill>
                  <a:srgbClr val="FFFFFF"/>
                </a:solidFill>
                <a:latin typeface="Calibri"/>
                <a:ea typeface="Calibri"/>
                <a:cs typeface="Calibri"/>
                <a:sym typeface="Calibri"/>
              </a:rPr>
              <a:t>(10-12 times per year)</a:t>
            </a:r>
            <a:endParaRPr>
              <a:latin typeface="Calibri"/>
              <a:ea typeface="Calibri"/>
              <a:cs typeface="Calibri"/>
              <a:sym typeface="Calibri"/>
            </a:endParaRPr>
          </a:p>
        </p:txBody>
      </p:sp>
      <p:sp>
        <p:nvSpPr>
          <p:cNvPr id="174" name="Google Shape;174;p24"/>
          <p:cNvSpPr txBox="1"/>
          <p:nvPr/>
        </p:nvSpPr>
        <p:spPr>
          <a:xfrm>
            <a:off x="3505634" y="4315862"/>
            <a:ext cx="2083200" cy="4617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250">
                <a:solidFill>
                  <a:srgbClr val="FFFFFF"/>
                </a:solidFill>
                <a:latin typeface="Calibri"/>
                <a:ea typeface="Calibri"/>
                <a:cs typeface="Calibri"/>
                <a:sym typeface="Calibri"/>
              </a:rPr>
              <a:t>Have an agenda and maintain minutes</a:t>
            </a:r>
            <a:endParaRPr>
              <a:latin typeface="Calibri"/>
              <a:ea typeface="Calibri"/>
              <a:cs typeface="Calibri"/>
              <a:sym typeface="Calibri"/>
            </a:endParaRPr>
          </a:p>
        </p:txBody>
      </p:sp>
      <p:sp>
        <p:nvSpPr>
          <p:cNvPr id="175" name="Google Shape;175;p24"/>
          <p:cNvSpPr txBox="1"/>
          <p:nvPr/>
        </p:nvSpPr>
        <p:spPr>
          <a:xfrm>
            <a:off x="3481395" y="4966318"/>
            <a:ext cx="2056800" cy="4248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150">
                <a:solidFill>
                  <a:srgbClr val="FFFFFF"/>
                </a:solidFill>
                <a:latin typeface="Calibri"/>
                <a:ea typeface="Calibri"/>
                <a:cs typeface="Calibri"/>
                <a:sym typeface="Calibri"/>
              </a:rPr>
              <a:t>Provide orientation and ongoing training to members</a:t>
            </a:r>
            <a:endParaRPr>
              <a:latin typeface="Calibri"/>
              <a:ea typeface="Calibri"/>
              <a:cs typeface="Calibri"/>
              <a:sym typeface="Calibri"/>
            </a:endParaRPr>
          </a:p>
        </p:txBody>
      </p:sp>
      <p:sp>
        <p:nvSpPr>
          <p:cNvPr id="176" name="Google Shape;176;p24"/>
          <p:cNvSpPr/>
          <p:nvPr/>
        </p:nvSpPr>
        <p:spPr>
          <a:xfrm>
            <a:off x="6106921" y="3645325"/>
            <a:ext cx="2310820" cy="513751"/>
          </a:xfrm>
          <a:custGeom>
            <a:avLst/>
            <a:gdLst/>
            <a:ahLst/>
            <a:cxnLst/>
            <a:rect l="l" t="t" r="r" b="b"/>
            <a:pathLst>
              <a:path w="1460234" h="324645" extrusionOk="0">
                <a:moveTo>
                  <a:pt x="0" y="0"/>
                </a:moveTo>
                <a:lnTo>
                  <a:pt x="1460234" y="0"/>
                </a:lnTo>
                <a:lnTo>
                  <a:pt x="1460234" y="324645"/>
                </a:lnTo>
                <a:lnTo>
                  <a:pt x="0" y="324645"/>
                </a:lnTo>
                <a:close/>
              </a:path>
            </a:pathLst>
          </a:custGeom>
          <a:solidFill>
            <a:srgbClr val="034F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24"/>
          <p:cNvSpPr/>
          <p:nvPr/>
        </p:nvSpPr>
        <p:spPr>
          <a:xfrm>
            <a:off x="6106921" y="4295642"/>
            <a:ext cx="2310820" cy="513751"/>
          </a:xfrm>
          <a:custGeom>
            <a:avLst/>
            <a:gdLst/>
            <a:ahLst/>
            <a:cxnLst/>
            <a:rect l="l" t="t" r="r" b="b"/>
            <a:pathLst>
              <a:path w="1460234" h="324645" extrusionOk="0">
                <a:moveTo>
                  <a:pt x="0" y="0"/>
                </a:moveTo>
                <a:lnTo>
                  <a:pt x="1460234" y="0"/>
                </a:lnTo>
                <a:lnTo>
                  <a:pt x="1460234" y="324645"/>
                </a:lnTo>
                <a:lnTo>
                  <a:pt x="0" y="324645"/>
                </a:lnTo>
                <a:close/>
              </a:path>
            </a:pathLst>
          </a:custGeom>
          <a:solidFill>
            <a:srgbClr val="034F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24"/>
          <p:cNvSpPr/>
          <p:nvPr/>
        </p:nvSpPr>
        <p:spPr>
          <a:xfrm>
            <a:off x="6106921" y="4945959"/>
            <a:ext cx="2310820" cy="513751"/>
          </a:xfrm>
          <a:custGeom>
            <a:avLst/>
            <a:gdLst/>
            <a:ahLst/>
            <a:cxnLst/>
            <a:rect l="l" t="t" r="r" b="b"/>
            <a:pathLst>
              <a:path w="1460234" h="324645" extrusionOk="0">
                <a:moveTo>
                  <a:pt x="0" y="0"/>
                </a:moveTo>
                <a:lnTo>
                  <a:pt x="1460234" y="0"/>
                </a:lnTo>
                <a:lnTo>
                  <a:pt x="1460234" y="324645"/>
                </a:lnTo>
                <a:lnTo>
                  <a:pt x="0" y="324645"/>
                </a:lnTo>
                <a:close/>
              </a:path>
            </a:pathLst>
          </a:custGeom>
          <a:solidFill>
            <a:srgbClr val="034F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24"/>
          <p:cNvSpPr txBox="1"/>
          <p:nvPr/>
        </p:nvSpPr>
        <p:spPr>
          <a:xfrm>
            <a:off x="6270830" y="3775082"/>
            <a:ext cx="1981800" cy="2079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350">
                <a:solidFill>
                  <a:srgbClr val="FFFFFF"/>
                </a:solidFill>
                <a:latin typeface="Calibri"/>
                <a:ea typeface="Calibri"/>
                <a:cs typeface="Calibri"/>
                <a:sym typeface="Calibri"/>
              </a:rPr>
              <a:t> Establish annual goals</a:t>
            </a:r>
            <a:endParaRPr>
              <a:latin typeface="Calibri"/>
              <a:ea typeface="Calibri"/>
              <a:cs typeface="Calibri"/>
              <a:sym typeface="Calibri"/>
            </a:endParaRPr>
          </a:p>
        </p:txBody>
      </p:sp>
      <p:sp>
        <p:nvSpPr>
          <p:cNvPr id="180" name="Google Shape;180;p24"/>
          <p:cNvSpPr txBox="1"/>
          <p:nvPr/>
        </p:nvSpPr>
        <p:spPr>
          <a:xfrm>
            <a:off x="6140258" y="4333642"/>
            <a:ext cx="2243100" cy="4248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150">
                <a:solidFill>
                  <a:srgbClr val="FFFFFF"/>
                </a:solidFill>
                <a:latin typeface="Calibri"/>
                <a:ea typeface="Calibri"/>
                <a:cs typeface="Calibri"/>
                <a:sym typeface="Calibri"/>
              </a:rPr>
              <a:t>Seek a balance of PFAC-initiated and staff-initiated projects</a:t>
            </a:r>
            <a:endParaRPr>
              <a:latin typeface="Calibri"/>
              <a:ea typeface="Calibri"/>
              <a:cs typeface="Calibri"/>
              <a:sym typeface="Calibri"/>
            </a:endParaRPr>
          </a:p>
        </p:txBody>
      </p:sp>
      <p:sp>
        <p:nvSpPr>
          <p:cNvPr id="181" name="Google Shape;181;p24"/>
          <p:cNvSpPr txBox="1"/>
          <p:nvPr/>
        </p:nvSpPr>
        <p:spPr>
          <a:xfrm>
            <a:off x="6270830" y="4957289"/>
            <a:ext cx="1981800" cy="480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300">
                <a:solidFill>
                  <a:srgbClr val="FFFFFF"/>
                </a:solidFill>
                <a:latin typeface="Calibri"/>
                <a:ea typeface="Calibri"/>
                <a:cs typeface="Calibri"/>
                <a:sym typeface="Calibri"/>
              </a:rPr>
              <a:t>Evaluate effectiveness of PFAC</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5"/>
          <p:cNvSpPr txBox="1"/>
          <p:nvPr/>
        </p:nvSpPr>
        <p:spPr>
          <a:xfrm>
            <a:off x="4928690" y="2344100"/>
            <a:ext cx="4087800" cy="1323600"/>
          </a:xfrm>
          <a:prstGeom prst="rect">
            <a:avLst/>
          </a:prstGeom>
          <a:noFill/>
          <a:ln>
            <a:noFill/>
          </a:ln>
        </p:spPr>
        <p:txBody>
          <a:bodyPr spcFirstLastPara="1" wrap="square" lIns="91425" tIns="45700" rIns="91425" bIns="45700" anchor="t" anchorCtr="0">
            <a:spAutoFit/>
          </a:bodyPr>
          <a:lstStyle/>
          <a:p>
            <a:pPr marL="457200" marR="0" lvl="0" indent="-355600" algn="l" rtl="0">
              <a:lnSpc>
                <a:spcPct val="150000"/>
              </a:lnSpc>
              <a:spcBef>
                <a:spcPts val="0"/>
              </a:spcBef>
              <a:spcAft>
                <a:spcPts val="0"/>
              </a:spcAft>
              <a:buClr>
                <a:srgbClr val="174168"/>
              </a:buClr>
              <a:buSzPts val="2000"/>
              <a:buFont typeface="Calibri"/>
              <a:buChar char="➔"/>
            </a:pPr>
            <a:r>
              <a:rPr lang="en" sz="2000" i="0" u="none" strike="noStrike">
                <a:solidFill>
                  <a:srgbClr val="174168"/>
                </a:solidFill>
                <a:latin typeface="Calibri"/>
                <a:ea typeface="Calibri"/>
                <a:cs typeface="Calibri"/>
                <a:sym typeface="Calibri"/>
              </a:rPr>
              <a:t>What are you working on?</a:t>
            </a:r>
            <a:r>
              <a:rPr lang="en" sz="2000" i="0">
                <a:solidFill>
                  <a:srgbClr val="174168"/>
                </a:solidFill>
                <a:latin typeface="Calibri"/>
                <a:ea typeface="Calibri"/>
                <a:cs typeface="Calibri"/>
                <a:sym typeface="Calibri"/>
              </a:rPr>
              <a:t>​</a:t>
            </a:r>
            <a:endParaRPr sz="2000">
              <a:solidFill>
                <a:srgbClr val="174168"/>
              </a:solidFill>
              <a:latin typeface="Calibri"/>
              <a:ea typeface="Calibri"/>
              <a:cs typeface="Calibri"/>
              <a:sym typeface="Calibri"/>
            </a:endParaRPr>
          </a:p>
          <a:p>
            <a:pPr marL="457200" marR="0" lvl="0" indent="-355600" algn="l" rtl="0">
              <a:lnSpc>
                <a:spcPct val="150000"/>
              </a:lnSpc>
              <a:spcBef>
                <a:spcPts val="0"/>
              </a:spcBef>
              <a:spcAft>
                <a:spcPts val="0"/>
              </a:spcAft>
              <a:buClr>
                <a:srgbClr val="174168"/>
              </a:buClr>
              <a:buSzPts val="2000"/>
              <a:buFont typeface="Calibri"/>
              <a:buChar char="➔"/>
            </a:pPr>
            <a:r>
              <a:rPr lang="en" sz="2000" i="0" u="none" strike="noStrike">
                <a:solidFill>
                  <a:srgbClr val="174168"/>
                </a:solidFill>
                <a:latin typeface="Calibri"/>
                <a:ea typeface="Calibri"/>
                <a:cs typeface="Calibri"/>
                <a:sym typeface="Calibri"/>
              </a:rPr>
              <a:t>What are you proud of?</a:t>
            </a:r>
            <a:r>
              <a:rPr lang="en" sz="2000" i="0">
                <a:solidFill>
                  <a:srgbClr val="174168"/>
                </a:solidFill>
                <a:latin typeface="Calibri"/>
                <a:ea typeface="Calibri"/>
                <a:cs typeface="Calibri"/>
                <a:sym typeface="Calibri"/>
              </a:rPr>
              <a:t>​</a:t>
            </a:r>
            <a:endParaRPr sz="2000">
              <a:solidFill>
                <a:srgbClr val="174168"/>
              </a:solidFill>
              <a:latin typeface="Calibri"/>
              <a:ea typeface="Calibri"/>
              <a:cs typeface="Calibri"/>
              <a:sym typeface="Calibri"/>
            </a:endParaRPr>
          </a:p>
          <a:p>
            <a:pPr marL="457200" marR="0" lvl="0" indent="-355600" algn="l" rtl="0">
              <a:lnSpc>
                <a:spcPct val="150000"/>
              </a:lnSpc>
              <a:spcBef>
                <a:spcPts val="0"/>
              </a:spcBef>
              <a:spcAft>
                <a:spcPts val="0"/>
              </a:spcAft>
              <a:buClr>
                <a:srgbClr val="174168"/>
              </a:buClr>
              <a:buSzPts val="2000"/>
              <a:buFont typeface="Calibri"/>
              <a:buChar char="➔"/>
            </a:pPr>
            <a:r>
              <a:rPr lang="en" sz="2000" i="0">
                <a:solidFill>
                  <a:srgbClr val="174168"/>
                </a:solidFill>
                <a:latin typeface="Calibri"/>
                <a:ea typeface="Calibri"/>
                <a:cs typeface="Calibri"/>
                <a:sym typeface="Calibri"/>
              </a:rPr>
              <a:t>​</a:t>
            </a:r>
            <a:r>
              <a:rPr lang="en" sz="2000" i="0" u="none" strike="noStrike">
                <a:solidFill>
                  <a:srgbClr val="174168"/>
                </a:solidFill>
                <a:latin typeface="Calibri"/>
                <a:ea typeface="Calibri"/>
                <a:cs typeface="Calibri"/>
                <a:sym typeface="Calibri"/>
              </a:rPr>
              <a:t>What would you like to do next?</a:t>
            </a:r>
            <a:endParaRPr sz="2000">
              <a:solidFill>
                <a:srgbClr val="174168"/>
              </a:solidFill>
              <a:latin typeface="Calibri"/>
              <a:ea typeface="Calibri"/>
              <a:cs typeface="Calibri"/>
              <a:sym typeface="Calibri"/>
            </a:endParaRPr>
          </a:p>
        </p:txBody>
      </p:sp>
      <p:pic>
        <p:nvPicPr>
          <p:cNvPr id="187" name="Google Shape;187;p25" descr="A pencil writing on a piece of paper&#10;&#10;Description automatically generated"/>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0"/>
            <a:ext cx="4571998" cy="6167275"/>
          </a:xfrm>
          <a:prstGeom prst="rect">
            <a:avLst/>
          </a:prstGeom>
          <a:noFill/>
          <a:ln>
            <a:noFill/>
          </a:ln>
        </p:spPr>
      </p:pic>
      <p:sp>
        <p:nvSpPr>
          <p:cNvPr id="188" name="Google Shape;188;p25"/>
          <p:cNvSpPr txBox="1"/>
          <p:nvPr/>
        </p:nvSpPr>
        <p:spPr>
          <a:xfrm>
            <a:off x="4992801" y="1558625"/>
            <a:ext cx="3531300" cy="477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None/>
            </a:pPr>
            <a:r>
              <a:rPr lang="en" sz="2800" b="1">
                <a:solidFill>
                  <a:srgbClr val="C08B3F"/>
                </a:solidFill>
                <a:latin typeface="Calibri"/>
                <a:ea typeface="Calibri"/>
                <a:cs typeface="Calibri"/>
                <a:sym typeface="Calibri"/>
              </a:rPr>
              <a:t>Being an impactful PFAC</a:t>
            </a:r>
            <a:endParaRPr sz="2800" b="1">
              <a:solidFill>
                <a:srgbClr val="C08B3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6" descr="A group of people putting their hands together&#10;&#10;Description automatically generated"/>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2875" y="1106175"/>
            <a:ext cx="9149803" cy="5061099"/>
          </a:xfrm>
          <a:prstGeom prst="rect">
            <a:avLst/>
          </a:prstGeom>
          <a:noFill/>
          <a:ln>
            <a:noFill/>
          </a:ln>
        </p:spPr>
      </p:pic>
      <p:sp>
        <p:nvSpPr>
          <p:cNvPr id="194" name="Google Shape;194;p26"/>
          <p:cNvSpPr txBox="1"/>
          <p:nvPr/>
        </p:nvSpPr>
        <p:spPr>
          <a:xfrm>
            <a:off x="1359467" y="402278"/>
            <a:ext cx="6425100" cy="428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None/>
            </a:pPr>
            <a:r>
              <a:rPr lang="en" sz="3200" b="1">
                <a:solidFill>
                  <a:srgbClr val="C08B3F"/>
                </a:solidFill>
                <a:latin typeface="Calibri"/>
                <a:ea typeface="Calibri"/>
                <a:cs typeface="Calibri"/>
                <a:sym typeface="Calibri"/>
              </a:rPr>
              <a:t>Celebrating PFAC Wins</a:t>
            </a:r>
            <a:endParaRPr sz="3200" b="1">
              <a:solidFill>
                <a:srgbClr val="C08B3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grpSp>
        <p:nvGrpSpPr>
          <p:cNvPr id="199" name="Google Shape;199;p27"/>
          <p:cNvGrpSpPr/>
          <p:nvPr/>
        </p:nvGrpSpPr>
        <p:grpSpPr>
          <a:xfrm>
            <a:off x="250756" y="2010382"/>
            <a:ext cx="4510575" cy="2837224"/>
            <a:chOff x="314494" y="1737769"/>
            <a:chExt cx="4510575" cy="2837224"/>
          </a:xfrm>
        </p:grpSpPr>
        <p:pic>
          <p:nvPicPr>
            <p:cNvPr id="200" name="Google Shape;200;p27" descr="A magazine cover with a drawing of a building&#10;&#10;Description automatically generated"/>
            <p:cNvPicPr preferRelativeResize="0"/>
            <p:nvPr/>
          </p:nvPicPr>
          <p:blipFill rotWithShape="1">
            <a:blip r:embed="rId3">
              <a:alphaModFix/>
            </a:blip>
            <a:srcRect/>
            <a:stretch/>
          </p:blipFill>
          <p:spPr>
            <a:xfrm>
              <a:off x="2614245" y="1737769"/>
              <a:ext cx="2210824" cy="283722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01" name="Google Shape;201;p27" descr="PFAC Accomplishments - Brigham and Women's Faulkner Hospital"/>
            <p:cNvPicPr preferRelativeResize="0"/>
            <p:nvPr/>
          </p:nvPicPr>
          <p:blipFill rotWithShape="1">
            <a:blip r:embed="rId4">
              <a:alphaModFix/>
            </a:blip>
            <a:srcRect/>
            <a:stretch/>
          </p:blipFill>
          <p:spPr>
            <a:xfrm>
              <a:off x="314494" y="1737769"/>
              <a:ext cx="2115197" cy="283722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grpSp>
      <p:sp>
        <p:nvSpPr>
          <p:cNvPr id="202" name="Google Shape;202;p27"/>
          <p:cNvSpPr txBox="1"/>
          <p:nvPr/>
        </p:nvSpPr>
        <p:spPr>
          <a:xfrm>
            <a:off x="5136051" y="2868825"/>
            <a:ext cx="3757200" cy="1665600"/>
          </a:xfrm>
          <a:prstGeom prst="rect">
            <a:avLst/>
          </a:prstGeom>
          <a:noFill/>
          <a:ln>
            <a:noFill/>
          </a:ln>
        </p:spPr>
        <p:txBody>
          <a:bodyPr spcFirstLastPara="1" wrap="square" lIns="91425" tIns="45700" rIns="91425" bIns="45700" anchor="t" anchorCtr="0">
            <a:noAutofit/>
          </a:bodyPr>
          <a:lstStyle/>
          <a:p>
            <a:pPr marL="342900" marR="0" lvl="0" indent="-330200" algn="l" rtl="0">
              <a:spcBef>
                <a:spcPts val="0"/>
              </a:spcBef>
              <a:spcAft>
                <a:spcPts val="0"/>
              </a:spcAft>
              <a:buClr>
                <a:srgbClr val="003A63"/>
              </a:buClr>
              <a:buSzPts val="2200"/>
              <a:buFont typeface="Calibri"/>
              <a:buChar char="➔"/>
            </a:pPr>
            <a:r>
              <a:rPr lang="en" sz="2200">
                <a:solidFill>
                  <a:srgbClr val="003A63"/>
                </a:solidFill>
                <a:latin typeface="Calibri"/>
                <a:ea typeface="Calibri"/>
                <a:cs typeface="Calibri"/>
                <a:sym typeface="Calibri"/>
              </a:rPr>
              <a:t>Partnered on a guide for patients and families being admitted</a:t>
            </a:r>
            <a:endParaRPr sz="2200">
              <a:solidFill>
                <a:srgbClr val="003A63"/>
              </a:solidFill>
              <a:latin typeface="Calibri"/>
              <a:ea typeface="Calibri"/>
              <a:cs typeface="Calibri"/>
              <a:sym typeface="Calibri"/>
            </a:endParaRPr>
          </a:p>
          <a:p>
            <a:pPr marL="342900" marR="0" lvl="0" indent="-330200" algn="l" rtl="0">
              <a:spcBef>
                <a:spcPts val="480"/>
              </a:spcBef>
              <a:spcAft>
                <a:spcPts val="0"/>
              </a:spcAft>
              <a:buClr>
                <a:srgbClr val="003A63"/>
              </a:buClr>
              <a:buSzPts val="2200"/>
              <a:buFont typeface="Calibri"/>
              <a:buChar char="➔"/>
            </a:pPr>
            <a:r>
              <a:rPr lang="en" sz="2200">
                <a:solidFill>
                  <a:srgbClr val="003A63"/>
                </a:solidFill>
                <a:latin typeface="Calibri"/>
                <a:ea typeface="Calibri"/>
                <a:cs typeface="Calibri"/>
                <a:sym typeface="Calibri"/>
              </a:rPr>
              <a:t>Involved in the redesign of emergency department</a:t>
            </a:r>
            <a:endParaRPr sz="2200">
              <a:solidFill>
                <a:srgbClr val="003A63"/>
              </a:solidFill>
              <a:latin typeface="Calibri"/>
              <a:ea typeface="Calibri"/>
              <a:cs typeface="Calibri"/>
              <a:sym typeface="Calibri"/>
            </a:endParaRPr>
          </a:p>
        </p:txBody>
      </p:sp>
      <p:sp>
        <p:nvSpPr>
          <p:cNvPr id="203" name="Google Shape;203;p27"/>
          <p:cNvSpPr txBox="1"/>
          <p:nvPr/>
        </p:nvSpPr>
        <p:spPr>
          <a:xfrm>
            <a:off x="5136038" y="2010388"/>
            <a:ext cx="3757200" cy="8004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2000" b="1">
                <a:solidFill>
                  <a:srgbClr val="034F89"/>
                </a:solidFill>
                <a:latin typeface="Calibri"/>
                <a:ea typeface="Calibri"/>
                <a:cs typeface="Calibri"/>
                <a:sym typeface="Calibri"/>
              </a:rPr>
              <a:t>At Brigham &amp; Women’s Hospital, Boston</a:t>
            </a:r>
            <a:endParaRPr sz="2000">
              <a:solidFill>
                <a:schemeClr val="dk1"/>
              </a:solidFill>
              <a:latin typeface="Calibri"/>
              <a:ea typeface="Calibri"/>
              <a:cs typeface="Calibri"/>
              <a:sym typeface="Calibri"/>
            </a:endParaRPr>
          </a:p>
        </p:txBody>
      </p:sp>
      <p:sp>
        <p:nvSpPr>
          <p:cNvPr id="204" name="Google Shape;204;p27"/>
          <p:cNvSpPr txBox="1"/>
          <p:nvPr/>
        </p:nvSpPr>
        <p:spPr>
          <a:xfrm>
            <a:off x="314494" y="530949"/>
            <a:ext cx="83463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37107"/>
              </a:lnSpc>
              <a:spcBef>
                <a:spcPts val="0"/>
              </a:spcBef>
              <a:spcAft>
                <a:spcPts val="0"/>
              </a:spcAft>
              <a:buNone/>
            </a:pPr>
            <a:r>
              <a:rPr lang="en" sz="3000" b="1">
                <a:solidFill>
                  <a:srgbClr val="C08B3F"/>
                </a:solidFill>
                <a:latin typeface="Calibri"/>
                <a:ea typeface="Calibri"/>
                <a:cs typeface="Calibri"/>
                <a:sym typeface="Calibri"/>
              </a:rPr>
              <a:t>Examples of What Effective PFACs Do</a:t>
            </a:r>
            <a:endParaRPr sz="1600">
              <a:solidFill>
                <a:srgbClr val="C08B3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8"/>
          <p:cNvSpPr txBox="1"/>
          <p:nvPr/>
        </p:nvSpPr>
        <p:spPr>
          <a:xfrm>
            <a:off x="314494" y="530949"/>
            <a:ext cx="8346300" cy="554100"/>
          </a:xfrm>
          <a:prstGeom prst="rect">
            <a:avLst/>
          </a:prstGeom>
          <a:noFill/>
          <a:ln>
            <a:noFill/>
          </a:ln>
        </p:spPr>
        <p:txBody>
          <a:bodyPr spcFirstLastPara="1" wrap="square" lIns="91425" tIns="45700" rIns="91425" bIns="45700" anchor="t" anchorCtr="0">
            <a:spAutoFit/>
          </a:bodyPr>
          <a:lstStyle/>
          <a:p>
            <a:pPr marL="0" lvl="0" indent="0" algn="ctr" rtl="0">
              <a:lnSpc>
                <a:spcPct val="137107"/>
              </a:lnSpc>
              <a:spcBef>
                <a:spcPts val="0"/>
              </a:spcBef>
              <a:spcAft>
                <a:spcPts val="0"/>
              </a:spcAft>
              <a:buNone/>
            </a:pPr>
            <a:r>
              <a:rPr lang="en" sz="3000" b="1">
                <a:solidFill>
                  <a:srgbClr val="C08B3F"/>
                </a:solidFill>
                <a:latin typeface="Calibri"/>
                <a:ea typeface="Calibri"/>
                <a:cs typeface="Calibri"/>
                <a:sym typeface="Calibri"/>
              </a:rPr>
              <a:t>Examples of What Effective PFACs Do</a:t>
            </a:r>
            <a:endParaRPr sz="3000" b="1">
              <a:solidFill>
                <a:srgbClr val="C08B3F"/>
              </a:solidFill>
              <a:latin typeface="Calibri"/>
              <a:ea typeface="Calibri"/>
              <a:cs typeface="Calibri"/>
              <a:sym typeface="Calibri"/>
            </a:endParaRPr>
          </a:p>
        </p:txBody>
      </p:sp>
      <p:pic>
        <p:nvPicPr>
          <p:cNvPr id="210" name="Google Shape;210;p28" descr="Location &amp; Directions | The Johns Hopkins Hospital"/>
          <p:cNvPicPr preferRelativeResize="0"/>
          <p:nvPr/>
        </p:nvPicPr>
        <p:blipFill rotWithShape="1">
          <a:blip r:embed="rId3">
            <a:alphaModFix/>
          </a:blip>
          <a:srcRect/>
          <a:stretch/>
        </p:blipFill>
        <p:spPr>
          <a:xfrm>
            <a:off x="483326" y="1582340"/>
            <a:ext cx="4243930" cy="304187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11" name="Google Shape;211;p28"/>
          <p:cNvSpPr txBox="1"/>
          <p:nvPr/>
        </p:nvSpPr>
        <p:spPr>
          <a:xfrm>
            <a:off x="5136000" y="2915720"/>
            <a:ext cx="3483900" cy="960900"/>
          </a:xfrm>
          <a:prstGeom prst="rect">
            <a:avLst/>
          </a:prstGeom>
          <a:noFill/>
          <a:ln>
            <a:noFill/>
          </a:ln>
        </p:spPr>
        <p:txBody>
          <a:bodyPr spcFirstLastPara="1" wrap="square" lIns="91425" tIns="45700" rIns="91425" bIns="45700" anchor="t" anchorCtr="0">
            <a:noAutofit/>
          </a:bodyPr>
          <a:lstStyle/>
          <a:p>
            <a:pPr marL="342900" marR="0" lvl="0" indent="-330200" algn="l" rtl="0">
              <a:spcBef>
                <a:spcPts val="480"/>
              </a:spcBef>
              <a:spcAft>
                <a:spcPts val="0"/>
              </a:spcAft>
              <a:buClr>
                <a:srgbClr val="003A63"/>
              </a:buClr>
              <a:buSzPts val="2200"/>
              <a:buFont typeface="Calibri"/>
              <a:buChar char="➔"/>
            </a:pPr>
            <a:r>
              <a:rPr lang="en" sz="2200">
                <a:solidFill>
                  <a:srgbClr val="003A63"/>
                </a:solidFill>
                <a:latin typeface="Calibri"/>
                <a:ea typeface="Calibri"/>
                <a:cs typeface="Calibri"/>
                <a:sym typeface="Calibri"/>
              </a:rPr>
              <a:t>Co-designing a research survey</a:t>
            </a:r>
            <a:endParaRPr sz="2200">
              <a:solidFill>
                <a:srgbClr val="003A63"/>
              </a:solidFill>
              <a:latin typeface="Calibri"/>
              <a:ea typeface="Calibri"/>
              <a:cs typeface="Calibri"/>
              <a:sym typeface="Calibri"/>
            </a:endParaRPr>
          </a:p>
          <a:p>
            <a:pPr marL="0" marR="0" lvl="0" indent="0" algn="l" rtl="0">
              <a:spcBef>
                <a:spcPts val="300"/>
              </a:spcBef>
              <a:spcAft>
                <a:spcPts val="0"/>
              </a:spcAft>
              <a:buClr>
                <a:srgbClr val="005392"/>
              </a:buClr>
              <a:buSzPts val="1500"/>
              <a:buFont typeface="Arial"/>
              <a:buNone/>
            </a:pPr>
            <a:endParaRPr sz="2200">
              <a:solidFill>
                <a:srgbClr val="003A63"/>
              </a:solidFill>
              <a:latin typeface="Calibri"/>
              <a:ea typeface="Calibri"/>
              <a:cs typeface="Calibri"/>
              <a:sym typeface="Calibri"/>
            </a:endParaRPr>
          </a:p>
        </p:txBody>
      </p:sp>
      <p:sp>
        <p:nvSpPr>
          <p:cNvPr id="212" name="Google Shape;212;p28"/>
          <p:cNvSpPr txBox="1"/>
          <p:nvPr/>
        </p:nvSpPr>
        <p:spPr>
          <a:xfrm>
            <a:off x="5136002" y="2329925"/>
            <a:ext cx="4008000" cy="8004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2000" b="1">
                <a:solidFill>
                  <a:srgbClr val="034F89"/>
                </a:solidFill>
                <a:latin typeface="Calibri"/>
                <a:ea typeface="Calibri"/>
                <a:cs typeface="Calibri"/>
                <a:sym typeface="Calibri"/>
              </a:rPr>
              <a:t>At John Hopkins Hospital, Baltimore</a:t>
            </a:r>
            <a:endParaRPr sz="2000">
              <a:solidFill>
                <a:schemeClr val="dk1"/>
              </a:solidFill>
            </a:endParaRPr>
          </a:p>
          <a:p>
            <a:pPr marL="0" lvl="0" indent="0" algn="just" rtl="0">
              <a:spcBef>
                <a:spcPts val="0"/>
              </a:spcBef>
              <a:spcAft>
                <a:spcPts val="0"/>
              </a:spcAft>
              <a:buNone/>
            </a:pPr>
            <a:endParaRPr sz="2000" b="1">
              <a:solidFill>
                <a:srgbClr val="034F89"/>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9"/>
          <p:cNvSpPr txBox="1">
            <a:spLocks noGrp="1"/>
          </p:cNvSpPr>
          <p:nvPr>
            <p:ph type="ctrTitle"/>
          </p:nvPr>
        </p:nvSpPr>
        <p:spPr>
          <a:xfrm>
            <a:off x="685800" y="504250"/>
            <a:ext cx="7582200" cy="477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sz="3200" b="1">
                <a:solidFill>
                  <a:srgbClr val="C08B3F"/>
                </a:solidFill>
                <a:latin typeface="Calibri"/>
                <a:ea typeface="Calibri"/>
                <a:cs typeface="Calibri"/>
                <a:sym typeface="Calibri"/>
              </a:rPr>
              <a:t>Reminder:  Engagement Types A and B </a:t>
            </a:r>
            <a:endParaRPr sz="3200" b="1">
              <a:solidFill>
                <a:srgbClr val="C08B3F"/>
              </a:solidFill>
              <a:latin typeface="Calibri"/>
              <a:ea typeface="Calibri"/>
              <a:cs typeface="Calibri"/>
              <a:sym typeface="Calibri"/>
            </a:endParaRPr>
          </a:p>
        </p:txBody>
      </p:sp>
      <p:grpSp>
        <p:nvGrpSpPr>
          <p:cNvPr id="218" name="Google Shape;218;p29"/>
          <p:cNvGrpSpPr/>
          <p:nvPr/>
        </p:nvGrpSpPr>
        <p:grpSpPr>
          <a:xfrm>
            <a:off x="753150" y="1483400"/>
            <a:ext cx="3397028" cy="4387826"/>
            <a:chOff x="0" y="-57150"/>
            <a:chExt cx="1575762" cy="1744177"/>
          </a:xfrm>
        </p:grpSpPr>
        <p:sp>
          <p:nvSpPr>
            <p:cNvPr id="219" name="Google Shape;219;p29"/>
            <p:cNvSpPr/>
            <p:nvPr/>
          </p:nvSpPr>
          <p:spPr>
            <a:xfrm>
              <a:off x="0" y="0"/>
              <a:ext cx="1575762" cy="1687027"/>
            </a:xfrm>
            <a:custGeom>
              <a:avLst/>
              <a:gdLst/>
              <a:ahLst/>
              <a:cxnLst/>
              <a:rect l="l" t="t" r="r" b="b"/>
              <a:pathLst>
                <a:path w="1575762" h="1687027" extrusionOk="0">
                  <a:moveTo>
                    <a:pt x="28468" y="0"/>
                  </a:moveTo>
                  <a:lnTo>
                    <a:pt x="1547294" y="0"/>
                  </a:lnTo>
                  <a:cubicBezTo>
                    <a:pt x="1554844" y="0"/>
                    <a:pt x="1562085" y="2999"/>
                    <a:pt x="1567424" y="8338"/>
                  </a:cubicBezTo>
                  <a:cubicBezTo>
                    <a:pt x="1572762" y="13677"/>
                    <a:pt x="1575762" y="20918"/>
                    <a:pt x="1575762" y="28468"/>
                  </a:cubicBezTo>
                  <a:lnTo>
                    <a:pt x="1575762" y="1658559"/>
                  </a:lnTo>
                  <a:cubicBezTo>
                    <a:pt x="1575762" y="1666109"/>
                    <a:pt x="1572762" y="1673350"/>
                    <a:pt x="1567424" y="1678689"/>
                  </a:cubicBezTo>
                  <a:cubicBezTo>
                    <a:pt x="1562085" y="1684028"/>
                    <a:pt x="1554844" y="1687027"/>
                    <a:pt x="1547294" y="1687027"/>
                  </a:cubicBezTo>
                  <a:lnTo>
                    <a:pt x="28468" y="1687027"/>
                  </a:lnTo>
                  <a:cubicBezTo>
                    <a:pt x="20918" y="1687027"/>
                    <a:pt x="13677" y="1684028"/>
                    <a:pt x="8338" y="1678689"/>
                  </a:cubicBezTo>
                  <a:cubicBezTo>
                    <a:pt x="2999" y="1673350"/>
                    <a:pt x="0" y="1666109"/>
                    <a:pt x="0" y="1658559"/>
                  </a:cubicBezTo>
                  <a:lnTo>
                    <a:pt x="0" y="28468"/>
                  </a:lnTo>
                  <a:cubicBezTo>
                    <a:pt x="0" y="20918"/>
                    <a:pt x="2999" y="13677"/>
                    <a:pt x="8338" y="8338"/>
                  </a:cubicBezTo>
                  <a:cubicBezTo>
                    <a:pt x="13677" y="2999"/>
                    <a:pt x="20918" y="0"/>
                    <a:pt x="28468" y="0"/>
                  </a:cubicBezTo>
                  <a:close/>
                </a:path>
              </a:pathLst>
            </a:custGeom>
            <a:solidFill>
              <a:srgbClr val="7DB8E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29"/>
            <p:cNvSpPr txBox="1"/>
            <p:nvPr/>
          </p:nvSpPr>
          <p:spPr>
            <a:xfrm>
              <a:off x="0" y="-57150"/>
              <a:ext cx="812700" cy="870000"/>
            </a:xfrm>
            <a:prstGeom prst="rect">
              <a:avLst/>
            </a:prstGeom>
            <a:noFill/>
            <a:ln>
              <a:noFill/>
            </a:ln>
          </p:spPr>
          <p:txBody>
            <a:bodyPr spcFirstLastPara="1" wrap="square" lIns="25400" tIns="25400" rIns="25400" bIns="25400" anchor="ctr" anchorCtr="0">
              <a:noAutofit/>
            </a:bodyPr>
            <a:lstStyle/>
            <a:p>
              <a:pPr marL="0" marR="0" lvl="0" indent="0" algn="ctr" rtl="0">
                <a:lnSpc>
                  <a:spcPct val="206666"/>
                </a:lnSpc>
                <a:spcBef>
                  <a:spcPts val="0"/>
                </a:spcBef>
                <a:spcAft>
                  <a:spcPts val="0"/>
                </a:spcAft>
                <a:buNone/>
              </a:pPr>
              <a:endParaRPr sz="900">
                <a:solidFill>
                  <a:srgbClr val="000000"/>
                </a:solidFill>
                <a:latin typeface="Calibri"/>
                <a:ea typeface="Calibri"/>
                <a:cs typeface="Calibri"/>
                <a:sym typeface="Calibri"/>
              </a:endParaRPr>
            </a:p>
          </p:txBody>
        </p:sp>
      </p:grpSp>
      <p:sp>
        <p:nvSpPr>
          <p:cNvPr id="221" name="Google Shape;221;p29"/>
          <p:cNvSpPr/>
          <p:nvPr/>
        </p:nvSpPr>
        <p:spPr>
          <a:xfrm>
            <a:off x="788125" y="2164950"/>
            <a:ext cx="3301670" cy="1793875"/>
          </a:xfrm>
          <a:custGeom>
            <a:avLst/>
            <a:gdLst/>
            <a:ahLst/>
            <a:cxnLst/>
            <a:rect l="l" t="t" r="r" b="b"/>
            <a:pathLst>
              <a:path w="11287761" h="6350000" extrusionOk="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rotWithShape="1">
            <a:blip r:embed="rId3" cstate="print">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29"/>
          <p:cNvSpPr txBox="1"/>
          <p:nvPr/>
        </p:nvSpPr>
        <p:spPr>
          <a:xfrm>
            <a:off x="844613" y="4233150"/>
            <a:ext cx="3188700" cy="1337100"/>
          </a:xfrm>
          <a:prstGeom prst="rect">
            <a:avLst/>
          </a:prstGeom>
          <a:noFill/>
          <a:ln>
            <a:noFill/>
          </a:ln>
        </p:spPr>
        <p:txBody>
          <a:bodyPr spcFirstLastPara="1" wrap="square" lIns="0" tIns="0" rIns="0" bIns="0" anchor="t" anchorCtr="0">
            <a:spAutoFit/>
          </a:bodyPr>
          <a:lstStyle/>
          <a:p>
            <a:pPr marL="0" marR="0" lvl="0" indent="0" algn="ctr" rtl="0">
              <a:lnSpc>
                <a:spcPct val="137000"/>
              </a:lnSpc>
              <a:spcBef>
                <a:spcPts val="0"/>
              </a:spcBef>
              <a:spcAft>
                <a:spcPts val="0"/>
              </a:spcAft>
              <a:buNone/>
            </a:pPr>
            <a:r>
              <a:rPr lang="en" sz="1700">
                <a:solidFill>
                  <a:srgbClr val="034F89"/>
                </a:solidFill>
                <a:latin typeface="Calibri"/>
                <a:ea typeface="Calibri"/>
                <a:cs typeface="Calibri"/>
                <a:sym typeface="Calibri"/>
              </a:rPr>
              <a:t>Patients and families actively involved in their own care, diagnosis, disease management, and treatment.</a:t>
            </a:r>
            <a:endParaRPr sz="1700">
              <a:solidFill>
                <a:srgbClr val="034F89"/>
              </a:solidFill>
              <a:latin typeface="Calibri"/>
              <a:ea typeface="Calibri"/>
              <a:cs typeface="Calibri"/>
              <a:sym typeface="Calibri"/>
            </a:endParaRPr>
          </a:p>
        </p:txBody>
      </p:sp>
      <p:grpSp>
        <p:nvGrpSpPr>
          <p:cNvPr id="223" name="Google Shape;223;p29"/>
          <p:cNvGrpSpPr/>
          <p:nvPr/>
        </p:nvGrpSpPr>
        <p:grpSpPr>
          <a:xfrm>
            <a:off x="5218375" y="1510902"/>
            <a:ext cx="3295391" cy="4360268"/>
            <a:chOff x="0" y="-57150"/>
            <a:chExt cx="1575762" cy="1744177"/>
          </a:xfrm>
        </p:grpSpPr>
        <p:sp>
          <p:nvSpPr>
            <p:cNvPr id="224" name="Google Shape;224;p29"/>
            <p:cNvSpPr/>
            <p:nvPr/>
          </p:nvSpPr>
          <p:spPr>
            <a:xfrm>
              <a:off x="0" y="0"/>
              <a:ext cx="1575762" cy="1687027"/>
            </a:xfrm>
            <a:custGeom>
              <a:avLst/>
              <a:gdLst/>
              <a:ahLst/>
              <a:cxnLst/>
              <a:rect l="l" t="t" r="r" b="b"/>
              <a:pathLst>
                <a:path w="1575762" h="1687027" extrusionOk="0">
                  <a:moveTo>
                    <a:pt x="28468" y="0"/>
                  </a:moveTo>
                  <a:lnTo>
                    <a:pt x="1547294" y="0"/>
                  </a:lnTo>
                  <a:cubicBezTo>
                    <a:pt x="1554844" y="0"/>
                    <a:pt x="1562085" y="2999"/>
                    <a:pt x="1567424" y="8338"/>
                  </a:cubicBezTo>
                  <a:cubicBezTo>
                    <a:pt x="1572762" y="13677"/>
                    <a:pt x="1575762" y="20918"/>
                    <a:pt x="1575762" y="28468"/>
                  </a:cubicBezTo>
                  <a:lnTo>
                    <a:pt x="1575762" y="1658559"/>
                  </a:lnTo>
                  <a:cubicBezTo>
                    <a:pt x="1575762" y="1666109"/>
                    <a:pt x="1572762" y="1673350"/>
                    <a:pt x="1567424" y="1678689"/>
                  </a:cubicBezTo>
                  <a:cubicBezTo>
                    <a:pt x="1562085" y="1684028"/>
                    <a:pt x="1554844" y="1687027"/>
                    <a:pt x="1547294" y="1687027"/>
                  </a:cubicBezTo>
                  <a:lnTo>
                    <a:pt x="28468" y="1687027"/>
                  </a:lnTo>
                  <a:cubicBezTo>
                    <a:pt x="20918" y="1687027"/>
                    <a:pt x="13677" y="1684028"/>
                    <a:pt x="8338" y="1678689"/>
                  </a:cubicBezTo>
                  <a:cubicBezTo>
                    <a:pt x="2999" y="1673350"/>
                    <a:pt x="0" y="1666109"/>
                    <a:pt x="0" y="1658559"/>
                  </a:cubicBezTo>
                  <a:lnTo>
                    <a:pt x="0" y="28468"/>
                  </a:lnTo>
                  <a:cubicBezTo>
                    <a:pt x="0" y="20918"/>
                    <a:pt x="2999" y="13677"/>
                    <a:pt x="8338" y="8338"/>
                  </a:cubicBezTo>
                  <a:cubicBezTo>
                    <a:pt x="13677" y="2999"/>
                    <a:pt x="20918" y="0"/>
                    <a:pt x="28468" y="0"/>
                  </a:cubicBezTo>
                  <a:close/>
                </a:path>
              </a:pathLst>
            </a:custGeom>
            <a:solidFill>
              <a:srgbClr val="7DB8E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29"/>
            <p:cNvSpPr txBox="1"/>
            <p:nvPr/>
          </p:nvSpPr>
          <p:spPr>
            <a:xfrm>
              <a:off x="0" y="-57150"/>
              <a:ext cx="812700" cy="870000"/>
            </a:xfrm>
            <a:prstGeom prst="rect">
              <a:avLst/>
            </a:prstGeom>
            <a:noFill/>
            <a:ln>
              <a:noFill/>
            </a:ln>
          </p:spPr>
          <p:txBody>
            <a:bodyPr spcFirstLastPara="1" wrap="square" lIns="25400" tIns="25400" rIns="25400" bIns="25400" anchor="ctr" anchorCtr="0">
              <a:noAutofit/>
            </a:bodyPr>
            <a:lstStyle/>
            <a:p>
              <a:pPr marL="0" marR="0" lvl="0" indent="0" algn="ctr" rtl="0">
                <a:lnSpc>
                  <a:spcPct val="206666"/>
                </a:lnSpc>
                <a:spcBef>
                  <a:spcPts val="0"/>
                </a:spcBef>
                <a:spcAft>
                  <a:spcPts val="0"/>
                </a:spcAft>
                <a:buNone/>
              </a:pPr>
              <a:endParaRPr sz="900">
                <a:solidFill>
                  <a:srgbClr val="000000"/>
                </a:solidFill>
                <a:latin typeface="Calibri"/>
                <a:ea typeface="Calibri"/>
                <a:cs typeface="Calibri"/>
                <a:sym typeface="Calibri"/>
              </a:endParaRPr>
            </a:p>
          </p:txBody>
        </p:sp>
      </p:grpSp>
      <p:sp>
        <p:nvSpPr>
          <p:cNvPr id="226" name="Google Shape;226;p29"/>
          <p:cNvSpPr/>
          <p:nvPr/>
        </p:nvSpPr>
        <p:spPr>
          <a:xfrm>
            <a:off x="5264575" y="2168624"/>
            <a:ext cx="3188792" cy="1857375"/>
          </a:xfrm>
          <a:custGeom>
            <a:avLst/>
            <a:gdLst/>
            <a:ahLst/>
            <a:cxnLst/>
            <a:rect l="l" t="t" r="r" b="b"/>
            <a:pathLst>
              <a:path w="11287761" h="6350000" extrusionOk="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rotWithShape="1">
            <a:blip r:embed="rId4" cstate="print">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29"/>
          <p:cNvSpPr txBox="1"/>
          <p:nvPr/>
        </p:nvSpPr>
        <p:spPr>
          <a:xfrm>
            <a:off x="5218313" y="4039550"/>
            <a:ext cx="3295500" cy="2053200"/>
          </a:xfrm>
          <a:prstGeom prst="rect">
            <a:avLst/>
          </a:prstGeom>
          <a:noFill/>
          <a:ln>
            <a:noFill/>
          </a:ln>
        </p:spPr>
        <p:txBody>
          <a:bodyPr spcFirstLastPara="1" wrap="square" lIns="0" tIns="0" rIns="0" bIns="0" anchor="t" anchorCtr="0">
            <a:spAutoFit/>
          </a:bodyPr>
          <a:lstStyle/>
          <a:p>
            <a:pPr marL="0" lvl="0" indent="0" algn="ctr" rtl="0">
              <a:lnSpc>
                <a:spcPct val="136928"/>
              </a:lnSpc>
              <a:spcBef>
                <a:spcPts val="0"/>
              </a:spcBef>
              <a:spcAft>
                <a:spcPts val="0"/>
              </a:spcAft>
              <a:buClr>
                <a:schemeClr val="dk1"/>
              </a:buClr>
              <a:buFont typeface="Arial"/>
              <a:buNone/>
            </a:pPr>
            <a:r>
              <a:rPr lang="en" sz="1700">
                <a:solidFill>
                  <a:srgbClr val="034F89"/>
                </a:solidFill>
                <a:latin typeface="Calibri"/>
                <a:ea typeface="Calibri"/>
                <a:cs typeface="Calibri"/>
                <a:sym typeface="Calibri"/>
              </a:rPr>
              <a:t>Patients and families actively involved in efforts at the system or organizational level to improve diagnosis and care​, and overall healthcare experience.</a:t>
            </a:r>
            <a:endParaRPr sz="1700">
              <a:solidFill>
                <a:schemeClr val="dk1"/>
              </a:solidFill>
              <a:latin typeface="Calibri"/>
              <a:ea typeface="Calibri"/>
              <a:cs typeface="Calibri"/>
              <a:sym typeface="Calibri"/>
            </a:endParaRPr>
          </a:p>
          <a:p>
            <a:pPr marL="0" marR="0" lvl="0" indent="0" algn="ctr" rtl="0">
              <a:lnSpc>
                <a:spcPct val="136928"/>
              </a:lnSpc>
              <a:spcBef>
                <a:spcPts val="0"/>
              </a:spcBef>
              <a:spcAft>
                <a:spcPts val="0"/>
              </a:spcAft>
              <a:buNone/>
            </a:pPr>
            <a:endParaRPr sz="1700">
              <a:solidFill>
                <a:srgbClr val="034F89"/>
              </a:solidFill>
              <a:latin typeface="Calibri"/>
              <a:ea typeface="Calibri"/>
              <a:cs typeface="Calibri"/>
              <a:sym typeface="Calibri"/>
            </a:endParaRPr>
          </a:p>
        </p:txBody>
      </p:sp>
      <p:grpSp>
        <p:nvGrpSpPr>
          <p:cNvPr id="228" name="Google Shape;228;p29"/>
          <p:cNvGrpSpPr/>
          <p:nvPr/>
        </p:nvGrpSpPr>
        <p:grpSpPr>
          <a:xfrm>
            <a:off x="1073072" y="1235778"/>
            <a:ext cx="2889437" cy="1632381"/>
            <a:chOff x="-362030" y="-129922"/>
            <a:chExt cx="1340309" cy="870000"/>
          </a:xfrm>
        </p:grpSpPr>
        <p:sp>
          <p:nvSpPr>
            <p:cNvPr id="229" name="Google Shape;229;p29"/>
            <p:cNvSpPr/>
            <p:nvPr/>
          </p:nvSpPr>
          <p:spPr>
            <a:xfrm>
              <a:off x="-362030" y="20161"/>
              <a:ext cx="1340309" cy="411744"/>
            </a:xfrm>
            <a:custGeom>
              <a:avLst/>
              <a:gdLst/>
              <a:ahLst/>
              <a:cxnLst/>
              <a:rect l="l" t="t" r="r" b="b"/>
              <a:pathLst>
                <a:path w="484303" h="198192" extrusionOk="0">
                  <a:moveTo>
                    <a:pt x="84205" y="0"/>
                  </a:moveTo>
                  <a:lnTo>
                    <a:pt x="400098" y="0"/>
                  </a:lnTo>
                  <a:cubicBezTo>
                    <a:pt x="422431" y="0"/>
                    <a:pt x="443848" y="8872"/>
                    <a:pt x="459640" y="24663"/>
                  </a:cubicBezTo>
                  <a:cubicBezTo>
                    <a:pt x="475431" y="40454"/>
                    <a:pt x="484303" y="61872"/>
                    <a:pt x="484303" y="84205"/>
                  </a:cubicBezTo>
                  <a:lnTo>
                    <a:pt x="484303" y="113987"/>
                  </a:lnTo>
                  <a:cubicBezTo>
                    <a:pt x="484303" y="136320"/>
                    <a:pt x="475431" y="157738"/>
                    <a:pt x="459640" y="173529"/>
                  </a:cubicBezTo>
                  <a:cubicBezTo>
                    <a:pt x="443848" y="189321"/>
                    <a:pt x="422431" y="198192"/>
                    <a:pt x="400098" y="198192"/>
                  </a:cubicBezTo>
                  <a:lnTo>
                    <a:pt x="84205" y="198192"/>
                  </a:lnTo>
                  <a:cubicBezTo>
                    <a:pt x="61872" y="198192"/>
                    <a:pt x="40454" y="189321"/>
                    <a:pt x="24663" y="173529"/>
                  </a:cubicBezTo>
                  <a:cubicBezTo>
                    <a:pt x="8872" y="157738"/>
                    <a:pt x="0" y="136320"/>
                    <a:pt x="0" y="113987"/>
                  </a:cubicBezTo>
                  <a:lnTo>
                    <a:pt x="0" y="84205"/>
                  </a:lnTo>
                  <a:cubicBezTo>
                    <a:pt x="0" y="61872"/>
                    <a:pt x="8872" y="40454"/>
                    <a:pt x="24663" y="24663"/>
                  </a:cubicBezTo>
                  <a:cubicBezTo>
                    <a:pt x="40454" y="8872"/>
                    <a:pt x="61872" y="0"/>
                    <a:pt x="84205" y="0"/>
                  </a:cubicBezTo>
                  <a:close/>
                </a:path>
              </a:pathLst>
            </a:custGeom>
            <a:solidFill>
              <a:srgbClr val="034F89"/>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600">
                  <a:solidFill>
                    <a:srgbClr val="FFFFFF"/>
                  </a:solidFill>
                  <a:latin typeface="Calibri"/>
                  <a:ea typeface="Calibri"/>
                  <a:cs typeface="Calibri"/>
                  <a:sym typeface="Calibri"/>
                </a:rPr>
                <a:t>Type A</a:t>
              </a:r>
              <a:endParaRPr/>
            </a:p>
            <a:p>
              <a:pPr marL="0" marR="0" lvl="0" indent="0" algn="ctr" rtl="0">
                <a:spcBef>
                  <a:spcPts val="0"/>
                </a:spcBef>
                <a:spcAft>
                  <a:spcPts val="0"/>
                </a:spcAft>
                <a:buNone/>
              </a:pPr>
              <a:r>
                <a:rPr lang="en" sz="1800" b="1">
                  <a:solidFill>
                    <a:srgbClr val="FFFFFF"/>
                  </a:solidFill>
                  <a:latin typeface="Calibri"/>
                  <a:ea typeface="Calibri"/>
                  <a:cs typeface="Calibri"/>
                  <a:sym typeface="Calibri"/>
                </a:rPr>
                <a:t>Personal Engagement</a:t>
              </a:r>
              <a:endParaRPr sz="1800" b="1">
                <a:solidFill>
                  <a:srgbClr val="FFFFFF"/>
                </a:solidFill>
                <a:latin typeface="Calibri"/>
                <a:ea typeface="Calibri"/>
                <a:cs typeface="Calibri"/>
                <a:sym typeface="Calibri"/>
              </a:endParaRPr>
            </a:p>
          </p:txBody>
        </p:sp>
        <p:sp>
          <p:nvSpPr>
            <p:cNvPr id="230" name="Google Shape;230;p29"/>
            <p:cNvSpPr txBox="1"/>
            <p:nvPr/>
          </p:nvSpPr>
          <p:spPr>
            <a:xfrm>
              <a:off x="-98229" y="-129922"/>
              <a:ext cx="812700" cy="870000"/>
            </a:xfrm>
            <a:prstGeom prst="rect">
              <a:avLst/>
            </a:prstGeom>
            <a:noFill/>
            <a:ln>
              <a:noFill/>
            </a:ln>
          </p:spPr>
          <p:txBody>
            <a:bodyPr spcFirstLastPara="1" wrap="square" lIns="25400" tIns="25400" rIns="25400" bIns="25400" anchor="ctr" anchorCtr="0">
              <a:noAutofit/>
            </a:bodyPr>
            <a:lstStyle/>
            <a:p>
              <a:pPr marL="0" marR="0" lvl="0" indent="0" algn="ctr" rtl="0">
                <a:lnSpc>
                  <a:spcPct val="139954"/>
                </a:lnSpc>
                <a:spcBef>
                  <a:spcPts val="0"/>
                </a:spcBef>
                <a:spcAft>
                  <a:spcPts val="0"/>
                </a:spcAft>
                <a:buNone/>
              </a:pPr>
              <a:endParaRPr sz="1329">
                <a:solidFill>
                  <a:srgbClr val="7DB8EB"/>
                </a:solidFill>
                <a:latin typeface="Arial"/>
                <a:ea typeface="Arial"/>
                <a:cs typeface="Arial"/>
                <a:sym typeface="Arial"/>
              </a:endParaRPr>
            </a:p>
          </p:txBody>
        </p:sp>
      </p:grpSp>
      <p:grpSp>
        <p:nvGrpSpPr>
          <p:cNvPr id="231" name="Google Shape;231;p29"/>
          <p:cNvGrpSpPr/>
          <p:nvPr/>
        </p:nvGrpSpPr>
        <p:grpSpPr>
          <a:xfrm>
            <a:off x="5421347" y="1235778"/>
            <a:ext cx="2889437" cy="1632381"/>
            <a:chOff x="-362030" y="-129922"/>
            <a:chExt cx="1340309" cy="870000"/>
          </a:xfrm>
        </p:grpSpPr>
        <p:sp>
          <p:nvSpPr>
            <p:cNvPr id="232" name="Google Shape;232;p29"/>
            <p:cNvSpPr/>
            <p:nvPr/>
          </p:nvSpPr>
          <p:spPr>
            <a:xfrm>
              <a:off x="-362030" y="20161"/>
              <a:ext cx="1340309" cy="411744"/>
            </a:xfrm>
            <a:custGeom>
              <a:avLst/>
              <a:gdLst/>
              <a:ahLst/>
              <a:cxnLst/>
              <a:rect l="l" t="t" r="r" b="b"/>
              <a:pathLst>
                <a:path w="484303" h="198192" extrusionOk="0">
                  <a:moveTo>
                    <a:pt x="84205" y="0"/>
                  </a:moveTo>
                  <a:lnTo>
                    <a:pt x="400098" y="0"/>
                  </a:lnTo>
                  <a:cubicBezTo>
                    <a:pt x="422431" y="0"/>
                    <a:pt x="443848" y="8872"/>
                    <a:pt x="459640" y="24663"/>
                  </a:cubicBezTo>
                  <a:cubicBezTo>
                    <a:pt x="475431" y="40454"/>
                    <a:pt x="484303" y="61872"/>
                    <a:pt x="484303" y="84205"/>
                  </a:cubicBezTo>
                  <a:lnTo>
                    <a:pt x="484303" y="113987"/>
                  </a:lnTo>
                  <a:cubicBezTo>
                    <a:pt x="484303" y="136320"/>
                    <a:pt x="475431" y="157738"/>
                    <a:pt x="459640" y="173529"/>
                  </a:cubicBezTo>
                  <a:cubicBezTo>
                    <a:pt x="443848" y="189321"/>
                    <a:pt x="422431" y="198192"/>
                    <a:pt x="400098" y="198192"/>
                  </a:cubicBezTo>
                  <a:lnTo>
                    <a:pt x="84205" y="198192"/>
                  </a:lnTo>
                  <a:cubicBezTo>
                    <a:pt x="61872" y="198192"/>
                    <a:pt x="40454" y="189321"/>
                    <a:pt x="24663" y="173529"/>
                  </a:cubicBezTo>
                  <a:cubicBezTo>
                    <a:pt x="8872" y="157738"/>
                    <a:pt x="0" y="136320"/>
                    <a:pt x="0" y="113987"/>
                  </a:cubicBezTo>
                  <a:lnTo>
                    <a:pt x="0" y="84205"/>
                  </a:lnTo>
                  <a:cubicBezTo>
                    <a:pt x="0" y="61872"/>
                    <a:pt x="8872" y="40454"/>
                    <a:pt x="24663" y="24663"/>
                  </a:cubicBezTo>
                  <a:cubicBezTo>
                    <a:pt x="40454" y="8872"/>
                    <a:pt x="61872" y="0"/>
                    <a:pt x="84205" y="0"/>
                  </a:cubicBezTo>
                  <a:close/>
                </a:path>
              </a:pathLst>
            </a:custGeom>
            <a:solidFill>
              <a:srgbClr val="034F89"/>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600">
                  <a:solidFill>
                    <a:srgbClr val="FFFFFF"/>
                  </a:solidFill>
                  <a:latin typeface="Calibri"/>
                  <a:ea typeface="Calibri"/>
                  <a:cs typeface="Calibri"/>
                  <a:sym typeface="Calibri"/>
                </a:rPr>
                <a:t>Type B</a:t>
              </a:r>
              <a:endParaRPr/>
            </a:p>
            <a:p>
              <a:pPr marL="0" marR="0" lvl="0" indent="0" algn="ctr" rtl="0">
                <a:spcBef>
                  <a:spcPts val="0"/>
                </a:spcBef>
                <a:spcAft>
                  <a:spcPts val="0"/>
                </a:spcAft>
                <a:buNone/>
              </a:pPr>
              <a:r>
                <a:rPr lang="en" sz="1800" b="1">
                  <a:solidFill>
                    <a:srgbClr val="FFFFFF"/>
                  </a:solidFill>
                  <a:latin typeface="Calibri"/>
                  <a:ea typeface="Calibri"/>
                  <a:cs typeface="Calibri"/>
                  <a:sym typeface="Calibri"/>
                </a:rPr>
                <a:t>Health System Engagement</a:t>
              </a:r>
              <a:endParaRPr sz="1800" b="1">
                <a:solidFill>
                  <a:srgbClr val="FFFFFF"/>
                </a:solidFill>
                <a:latin typeface="Calibri"/>
                <a:ea typeface="Calibri"/>
                <a:cs typeface="Calibri"/>
                <a:sym typeface="Calibri"/>
              </a:endParaRPr>
            </a:p>
          </p:txBody>
        </p:sp>
        <p:sp>
          <p:nvSpPr>
            <p:cNvPr id="233" name="Google Shape;233;p29"/>
            <p:cNvSpPr txBox="1"/>
            <p:nvPr/>
          </p:nvSpPr>
          <p:spPr>
            <a:xfrm>
              <a:off x="-98229" y="-129922"/>
              <a:ext cx="812700" cy="870000"/>
            </a:xfrm>
            <a:prstGeom prst="rect">
              <a:avLst/>
            </a:prstGeom>
            <a:noFill/>
            <a:ln>
              <a:noFill/>
            </a:ln>
          </p:spPr>
          <p:txBody>
            <a:bodyPr spcFirstLastPara="1" wrap="square" lIns="25400" tIns="25400" rIns="25400" bIns="25400" anchor="ctr" anchorCtr="0">
              <a:noAutofit/>
            </a:bodyPr>
            <a:lstStyle/>
            <a:p>
              <a:pPr marL="0" marR="0" lvl="0" indent="0" algn="ctr" rtl="0">
                <a:lnSpc>
                  <a:spcPct val="139954"/>
                </a:lnSpc>
                <a:spcBef>
                  <a:spcPts val="0"/>
                </a:spcBef>
                <a:spcAft>
                  <a:spcPts val="0"/>
                </a:spcAft>
                <a:buNone/>
              </a:pPr>
              <a:endParaRPr sz="1329">
                <a:solidFill>
                  <a:srgbClr val="7DB8EB"/>
                </a:solidFill>
                <a:latin typeface="Arial"/>
                <a:ea typeface="Arial"/>
                <a:cs typeface="Arial"/>
                <a:sym typeface="Arial"/>
              </a:endParaRPr>
            </a:p>
          </p:txBody>
        </p:sp>
      </p:grpSp>
      <p:sp>
        <p:nvSpPr>
          <p:cNvPr id="234" name="Google Shape;234;p29"/>
          <p:cNvSpPr/>
          <p:nvPr/>
        </p:nvSpPr>
        <p:spPr>
          <a:xfrm rot="5400000">
            <a:off x="4507575" y="3513350"/>
            <a:ext cx="315300" cy="737100"/>
          </a:xfrm>
          <a:prstGeom prst="upDownArrow">
            <a:avLst>
              <a:gd name="adj1" fmla="val 50000"/>
              <a:gd name="adj2" fmla="val 50000"/>
            </a:avLst>
          </a:prstGeom>
          <a:solidFill>
            <a:srgbClr val="E7AE3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0"/>
          <p:cNvSpPr txBox="1">
            <a:spLocks noGrp="1"/>
          </p:cNvSpPr>
          <p:nvPr>
            <p:ph type="ctrTitle"/>
          </p:nvPr>
        </p:nvSpPr>
        <p:spPr>
          <a:xfrm>
            <a:off x="685800" y="504250"/>
            <a:ext cx="7229100" cy="477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b="1"/>
              <a:t>Tools of the Trade for Diagnostic Safety</a:t>
            </a:r>
            <a:endParaRPr b="1"/>
          </a:p>
        </p:txBody>
      </p:sp>
      <p:sp>
        <p:nvSpPr>
          <p:cNvPr id="240" name="Google Shape;240;p30"/>
          <p:cNvSpPr/>
          <p:nvPr/>
        </p:nvSpPr>
        <p:spPr>
          <a:xfrm>
            <a:off x="961075" y="1478000"/>
            <a:ext cx="1413900" cy="1428300"/>
          </a:xfrm>
          <a:prstGeom prst="rect">
            <a:avLst/>
          </a:prstGeom>
          <a:blipFill rotWithShape="1">
            <a:blip r:embed="rId3" cstate="print">
              <a:alphaModFix/>
              <a:extLst>
                <a:ext uri="{28A0092B-C50C-407E-A947-70E740481C1C}">
                  <a14:useLocalDpi xmlns:a14="http://schemas.microsoft.com/office/drawing/2010/main"/>
                </a:ext>
              </a:extLst>
            </a:blip>
            <a:stretch>
              <a:fillRect l="-999" r="-999"/>
            </a:stretch>
          </a:blipFill>
          <a:ln w="139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0"/>
          <p:cNvSpPr/>
          <p:nvPr/>
        </p:nvSpPr>
        <p:spPr>
          <a:xfrm>
            <a:off x="4086474" y="1478000"/>
            <a:ext cx="1270200" cy="1278300"/>
          </a:xfrm>
          <a:prstGeom prst="rect">
            <a:avLst/>
          </a:prstGeom>
          <a:blipFill rotWithShape="1">
            <a:blip r:embed="rId4" cstate="print">
              <a:alphaModFix/>
              <a:extLst>
                <a:ext uri="{28A0092B-C50C-407E-A947-70E740481C1C}">
                  <a14:useLocalDpi xmlns:a14="http://schemas.microsoft.com/office/drawing/2010/main"/>
                </a:ext>
              </a:extLst>
            </a:blip>
            <a:stretch>
              <a:fillRect l="-999" r="-999"/>
            </a:stretch>
          </a:blipFill>
          <a:ln w="139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0"/>
          <p:cNvSpPr/>
          <p:nvPr/>
        </p:nvSpPr>
        <p:spPr>
          <a:xfrm>
            <a:off x="810775" y="2906300"/>
            <a:ext cx="1714500" cy="2067000"/>
          </a:xfrm>
          <a:prstGeom prst="foldedCorner">
            <a:avLst>
              <a:gd name="adj" fmla="val 16667"/>
            </a:avLst>
          </a:prstGeom>
          <a:solidFill>
            <a:srgbClr val="7DB8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endParaRPr sz="2000">
              <a:solidFill>
                <a:srgbClr val="493AA4"/>
              </a:solidFill>
              <a:latin typeface="Calibri"/>
              <a:ea typeface="Calibri"/>
              <a:cs typeface="Calibri"/>
              <a:sym typeface="Calibri"/>
            </a:endParaRPr>
          </a:p>
          <a:p>
            <a:pPr marL="0" lvl="0" indent="0" algn="ctr" rtl="0">
              <a:lnSpc>
                <a:spcPct val="90000"/>
              </a:lnSpc>
              <a:spcBef>
                <a:spcPts val="0"/>
              </a:spcBef>
              <a:spcAft>
                <a:spcPts val="0"/>
              </a:spcAft>
              <a:buNone/>
            </a:pPr>
            <a:r>
              <a:rPr lang="en" sz="2000">
                <a:solidFill>
                  <a:srgbClr val="493AA4"/>
                </a:solidFill>
                <a:latin typeface="Calibri"/>
                <a:ea typeface="Calibri"/>
                <a:cs typeface="Calibri"/>
                <a:sym typeface="Calibri"/>
              </a:rPr>
              <a:t>The PFAC is well connected to organizational leaders</a:t>
            </a:r>
            <a:endParaRPr sz="2000">
              <a:solidFill>
                <a:srgbClr val="493AA4"/>
              </a:solidFill>
              <a:latin typeface="Calibri"/>
              <a:ea typeface="Calibri"/>
              <a:cs typeface="Calibri"/>
              <a:sym typeface="Calibri"/>
            </a:endParaRPr>
          </a:p>
        </p:txBody>
      </p:sp>
      <p:sp>
        <p:nvSpPr>
          <p:cNvPr id="243" name="Google Shape;243;p30"/>
          <p:cNvSpPr/>
          <p:nvPr/>
        </p:nvSpPr>
        <p:spPr>
          <a:xfrm>
            <a:off x="3864325" y="2906300"/>
            <a:ext cx="1714500" cy="2067000"/>
          </a:xfrm>
          <a:prstGeom prst="foldedCorner">
            <a:avLst>
              <a:gd name="adj" fmla="val 16667"/>
            </a:avLst>
          </a:prstGeom>
          <a:solidFill>
            <a:srgbClr val="7DB8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endParaRPr sz="2000">
              <a:solidFill>
                <a:srgbClr val="493AA4"/>
              </a:solidFill>
              <a:latin typeface="Calibri"/>
              <a:ea typeface="Calibri"/>
              <a:cs typeface="Calibri"/>
              <a:sym typeface="Calibri"/>
            </a:endParaRPr>
          </a:p>
          <a:p>
            <a:pPr marL="0" lvl="0" indent="0" algn="ctr" rtl="0">
              <a:lnSpc>
                <a:spcPct val="90000"/>
              </a:lnSpc>
              <a:spcBef>
                <a:spcPts val="0"/>
              </a:spcBef>
              <a:spcAft>
                <a:spcPts val="0"/>
              </a:spcAft>
              <a:buNone/>
            </a:pPr>
            <a:endParaRPr sz="2000">
              <a:solidFill>
                <a:srgbClr val="493AA4"/>
              </a:solidFill>
              <a:latin typeface="Calibri"/>
              <a:ea typeface="Calibri"/>
              <a:cs typeface="Calibri"/>
              <a:sym typeface="Calibri"/>
            </a:endParaRPr>
          </a:p>
          <a:p>
            <a:pPr marL="0" lvl="0" indent="0" algn="ctr" rtl="0">
              <a:lnSpc>
                <a:spcPct val="90000"/>
              </a:lnSpc>
              <a:spcBef>
                <a:spcPts val="0"/>
              </a:spcBef>
              <a:spcAft>
                <a:spcPts val="0"/>
              </a:spcAft>
              <a:buNone/>
            </a:pPr>
            <a:r>
              <a:rPr lang="en" sz="2000">
                <a:solidFill>
                  <a:srgbClr val="493AA4"/>
                </a:solidFill>
                <a:latin typeface="Calibri"/>
                <a:ea typeface="Calibri"/>
                <a:cs typeface="Calibri"/>
                <a:sym typeface="Calibri"/>
              </a:rPr>
              <a:t>The PFAC provides opportunities to hear from the community</a:t>
            </a:r>
            <a:endParaRPr sz="2000">
              <a:solidFill>
                <a:srgbClr val="493AA4"/>
              </a:solidFill>
              <a:latin typeface="Calibri"/>
              <a:ea typeface="Calibri"/>
              <a:cs typeface="Calibri"/>
              <a:sym typeface="Calibri"/>
            </a:endParaRPr>
          </a:p>
          <a:p>
            <a:pPr marL="0" lvl="0" indent="0" algn="ctr" rtl="0">
              <a:spcBef>
                <a:spcPts val="0"/>
              </a:spcBef>
              <a:spcAft>
                <a:spcPts val="0"/>
              </a:spcAft>
              <a:buNone/>
            </a:pPr>
            <a:endParaRPr sz="2000">
              <a:solidFill>
                <a:srgbClr val="493AA4"/>
              </a:solidFill>
              <a:latin typeface="Calibri"/>
              <a:ea typeface="Calibri"/>
              <a:cs typeface="Calibri"/>
              <a:sym typeface="Calibri"/>
            </a:endParaRPr>
          </a:p>
        </p:txBody>
      </p:sp>
      <p:sp>
        <p:nvSpPr>
          <p:cNvPr id="244" name="Google Shape;244;p30"/>
          <p:cNvSpPr/>
          <p:nvPr/>
        </p:nvSpPr>
        <p:spPr>
          <a:xfrm>
            <a:off x="6917875" y="2906300"/>
            <a:ext cx="1714500" cy="2067000"/>
          </a:xfrm>
          <a:prstGeom prst="foldedCorner">
            <a:avLst>
              <a:gd name="adj" fmla="val 16667"/>
            </a:avLst>
          </a:prstGeom>
          <a:solidFill>
            <a:srgbClr val="7DB8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endParaRPr sz="1800">
              <a:solidFill>
                <a:srgbClr val="493AA4"/>
              </a:solidFill>
              <a:latin typeface="Calibri"/>
              <a:ea typeface="Calibri"/>
              <a:cs typeface="Calibri"/>
              <a:sym typeface="Calibri"/>
            </a:endParaRPr>
          </a:p>
          <a:p>
            <a:pPr marL="0" lvl="0" indent="0" algn="ctr" rtl="0">
              <a:lnSpc>
                <a:spcPct val="90000"/>
              </a:lnSpc>
              <a:spcBef>
                <a:spcPts val="0"/>
              </a:spcBef>
              <a:spcAft>
                <a:spcPts val="0"/>
              </a:spcAft>
              <a:buNone/>
            </a:pPr>
            <a:r>
              <a:rPr lang="en" sz="1800">
                <a:solidFill>
                  <a:srgbClr val="493AA4"/>
                </a:solidFill>
                <a:latin typeface="Calibri"/>
                <a:ea typeface="Calibri"/>
                <a:cs typeface="Calibri"/>
                <a:sym typeface="Calibri"/>
              </a:rPr>
              <a:t>The PFAC advocates for full engagement of patients and families in all hospital activities</a:t>
            </a:r>
            <a:endParaRPr sz="1800">
              <a:solidFill>
                <a:srgbClr val="493AA4"/>
              </a:solidFill>
              <a:latin typeface="Calibri"/>
              <a:ea typeface="Calibri"/>
              <a:cs typeface="Calibri"/>
              <a:sym typeface="Calibri"/>
            </a:endParaRPr>
          </a:p>
        </p:txBody>
      </p:sp>
      <p:pic>
        <p:nvPicPr>
          <p:cNvPr id="245" name="Google Shape;245;p30"/>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7016709" y="1478000"/>
            <a:ext cx="1516841" cy="1278302"/>
          </a:xfrm>
          <a:prstGeom prst="rect">
            <a:avLst/>
          </a:prstGeom>
          <a:noFill/>
          <a:ln w="13950" cap="flat" cmpd="sng">
            <a:solidFill>
              <a:srgbClr val="FFFFFF"/>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BFE9F8E814B9458E004ABC1F0CC3C9" ma:contentTypeVersion="21" ma:contentTypeDescription="Create a new document." ma:contentTypeScope="" ma:versionID="45d391323c2dec7834a5e60de615d738">
  <xsd:schema xmlns:xsd="http://www.w3.org/2001/XMLSchema" xmlns:xs="http://www.w3.org/2001/XMLSchema" xmlns:p="http://schemas.microsoft.com/office/2006/metadata/properties" xmlns:ns2="2647b5e8-e984-43ae-bdd2-00b2faccf1d1" xmlns:ns3="c3ea5a7f-0794-451b-8053-72eb42be1c2d" targetNamespace="http://schemas.microsoft.com/office/2006/metadata/properties" ma:root="true" ma:fieldsID="6ebc8c34971e862c04a410f877f54d9b" ns2:_="" ns3:_="">
    <xsd:import namespace="2647b5e8-e984-43ae-bdd2-00b2faccf1d1"/>
    <xsd:import namespace="c3ea5a7f-0794-451b-8053-72eb42be1c2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Date" minOccurs="0"/>
                <xsd:element ref="ns2:TaxCatchAll" minOccurs="0"/>
                <xsd:element ref="ns3:MediaServiceOCR" minOccurs="0"/>
                <xsd:element ref="ns3:MediaServiceGenerationTime" minOccurs="0"/>
                <xsd:element ref="ns3:MediaServiceEventHashCode" minOccurs="0"/>
                <xsd:element ref="ns3:lcf76f155ced4ddcb4097134ff3c332f" minOccurs="0"/>
                <xsd:element ref="ns3:MediaServiceDateTaken" minOccurs="0"/>
                <xsd:element ref="ns3:MediaLengthInSeconds" minOccurs="0"/>
                <xsd:element ref="ns3:MediaServiceLocation" minOccurs="0"/>
                <xsd:element ref="ns2:SharedWithUsers" minOccurs="0"/>
                <xsd:element ref="ns2:SharedWithDetails" minOccurs="0"/>
                <xsd:element ref="ns3:MediaServiceObjectDetectorVersions" minOccurs="0"/>
                <xsd:element ref="ns3:MediaServiceSearchProperties" minOccurs="0"/>
                <xsd:element ref="ns3:Mem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47b5e8-e984-43ae-bdd2-00b2faccf1d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4" nillable="true" ma:displayName="Taxonomy Catch All Column" ma:hidden="true" ma:list="{2799136a-fe62-4499-90af-c73bc3fef729}" ma:internalName="TaxCatchAll" ma:showField="CatchAllData" ma:web="2647b5e8-e984-43ae-bdd2-00b2faccf1d1">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ea5a7f-0794-451b-8053-72eb42be1c2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Date" ma:index="13" nillable="true" ma:displayName="Date" ma:format="DateOnly" ma:internalName="Date">
      <xsd:simpleType>
        <xsd:restriction base="dms:DateTim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17e3171-58b2-4d53-84aa-4c22be8b0971"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mo" ma:index="27" nillable="true" ma:displayName="Memo" ma:format="Dropdown" ma:internalName="Memo">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2647b5e8-e984-43ae-bdd2-00b2faccf1d1" xsi:nil="true"/>
    <Memo xmlns="c3ea5a7f-0794-451b-8053-72eb42be1c2d" xsi:nil="true"/>
    <Date xmlns="c3ea5a7f-0794-451b-8053-72eb42be1c2d" xsi:nil="true"/>
    <lcf76f155ced4ddcb4097134ff3c332f xmlns="c3ea5a7f-0794-451b-8053-72eb42be1c2d">
      <Terms xmlns="http://schemas.microsoft.com/office/infopath/2007/PartnerControls"/>
    </lcf76f155ced4ddcb4097134ff3c332f>
    <_dlc_DocId xmlns="2647b5e8-e984-43ae-bdd2-00b2faccf1d1">YU52FPMFMMT7-1977900663-319830</_dlc_DocId>
    <_dlc_DocIdUrl xmlns="2647b5e8-e984-43ae-bdd2-00b2faccf1d1">
      <Url>https://leapfroggroup2.sharepoint.com/sites/TheLeapfrogGroup/_layouts/15/DocIdRedir.aspx?ID=YU52FPMFMMT7-1977900663-319830</Url>
      <Description>YU52FPMFMMT7-1977900663-319830</Description>
    </_dlc_DocIdUrl>
  </documentManagement>
</p:properties>
</file>

<file path=customXml/itemProps1.xml><?xml version="1.0" encoding="utf-8"?>
<ds:datastoreItem xmlns:ds="http://schemas.openxmlformats.org/officeDocument/2006/customXml" ds:itemID="{1EB05ECA-789B-4DAF-BF47-7D48C83B2885}"/>
</file>

<file path=customXml/itemProps2.xml><?xml version="1.0" encoding="utf-8"?>
<ds:datastoreItem xmlns:ds="http://schemas.openxmlformats.org/officeDocument/2006/customXml" ds:itemID="{FA9492F1-C741-4323-8ADB-827FCF893451}"/>
</file>

<file path=customXml/itemProps3.xml><?xml version="1.0" encoding="utf-8"?>
<ds:datastoreItem xmlns:ds="http://schemas.openxmlformats.org/officeDocument/2006/customXml" ds:itemID="{D5F50516-9B70-4CB9-A710-1EFEAB84E8AE}"/>
</file>

<file path=customXml/itemProps4.xml><?xml version="1.0" encoding="utf-8"?>
<ds:datastoreItem xmlns:ds="http://schemas.openxmlformats.org/officeDocument/2006/customXml" ds:itemID="{1F157213-9AD7-4730-886D-9FDB1C7C55AD}"/>
</file>

<file path=docProps/app.xml><?xml version="1.0" encoding="utf-8"?>
<Properties xmlns="http://schemas.openxmlformats.org/officeDocument/2006/extended-properties" xmlns:vt="http://schemas.openxmlformats.org/officeDocument/2006/docPropsVTypes">
  <TotalTime>0</TotalTime>
  <Words>1803</Words>
  <Application>Microsoft Office PowerPoint</Application>
  <PresentationFormat>On-screen Show (4:3)</PresentationFormat>
  <Paragraphs>110</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Noto Sans Symbols</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Reminder:  Engagement Types A and B </vt:lpstr>
      <vt:lpstr>Tools of the Trade for Diagnostic Safety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Gerry Castro</dc:creator>
  <cp:lastModifiedBy>Gerry Castro</cp:lastModifiedBy>
  <cp:revision>1</cp:revision>
  <dcterms:modified xsi:type="dcterms:W3CDTF">2024-02-16T15:41:17Z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0x0101009FBFE9F8E814B9458E004ABC1F0CC3C9</vt:lpwstr>
  </property>
  <property fmtid="{D5CDD505-2E9C-101B-9397-08002B2CF9AE}" pid="3" name="_dlc_DocIdItemGuid">
    <vt:lpwstr>b2cbaabd-d4bd-42d6-8081-9852766f3949</vt:lpwstr>
  </property>
</Properties>
</file>